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6" r:id="rId9"/>
    <p:sldId id="263" r:id="rId10"/>
    <p:sldId id="264" r:id="rId11"/>
    <p:sldId id="265"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554" autoAdjust="0"/>
  </p:normalViewPr>
  <p:slideViewPr>
    <p:cSldViewPr>
      <p:cViewPr>
        <p:scale>
          <a:sx n="66" d="100"/>
          <a:sy n="66" d="100"/>
        </p:scale>
        <p:origin x="-1506" y="3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CCE4BC-2372-4F84-86A5-505FF9DEBBE0}" type="datetimeFigureOut">
              <a:rPr lang="ru-RU" smtClean="0"/>
              <a:t>10.10.2022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B63526-A052-4998-BA5F-7BCD3FD7E8B2}" type="slidenum">
              <a:rPr lang="ru-RU" smtClean="0"/>
              <a:t>‹#›</a:t>
            </a:fld>
            <a:endParaRPr lang="ru-RU"/>
          </a:p>
        </p:txBody>
      </p:sp>
    </p:spTree>
    <p:extLst>
      <p:ext uri="{BB962C8B-B14F-4D97-AF65-F5344CB8AC3E}">
        <p14:creationId xmlns:p14="http://schemas.microsoft.com/office/powerpoint/2010/main" val="921868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За любое коррупционное</a:t>
            </a:r>
            <a:r>
              <a:rPr lang="ru-RU" baseline="0" dirty="0" smtClean="0"/>
              <a:t> действие вы будете нести </a:t>
            </a:r>
            <a:r>
              <a:rPr lang="ru-RU" baseline="0" dirty="0" err="1" smtClean="0"/>
              <a:t>ответственость</a:t>
            </a:r>
            <a:endParaRPr lang="ru-RU" dirty="0"/>
          </a:p>
        </p:txBody>
      </p:sp>
      <p:sp>
        <p:nvSpPr>
          <p:cNvPr id="4" name="Номер слайда 3"/>
          <p:cNvSpPr>
            <a:spLocks noGrp="1"/>
          </p:cNvSpPr>
          <p:nvPr>
            <p:ph type="sldNum" sz="quarter" idx="10"/>
          </p:nvPr>
        </p:nvSpPr>
        <p:spPr/>
        <p:txBody>
          <a:bodyPr/>
          <a:lstStyle/>
          <a:p>
            <a:fld id="{26B63526-A052-4998-BA5F-7BCD3FD7E8B2}" type="slidenum">
              <a:rPr lang="ru-RU" smtClean="0"/>
              <a:t>7</a:t>
            </a:fld>
            <a:endParaRPr lang="ru-RU"/>
          </a:p>
        </p:txBody>
      </p:sp>
    </p:spTree>
    <p:extLst>
      <p:ext uri="{BB962C8B-B14F-4D97-AF65-F5344CB8AC3E}">
        <p14:creationId xmlns:p14="http://schemas.microsoft.com/office/powerpoint/2010/main" val="4125818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Антикоррупционная политика Организации  основывается на следующих ключевых принципах:</a:t>
            </a:r>
          </a:p>
          <a:p>
            <a:r>
              <a:rPr lang="ru-RU" sz="1200" kern="1200" dirty="0" smtClean="0">
                <a:solidFill>
                  <a:schemeClr val="tx1"/>
                </a:solidFill>
                <a:effectLst/>
                <a:latin typeface="+mn-lt"/>
                <a:ea typeface="+mn-ea"/>
                <a:cs typeface="+mn-cs"/>
              </a:rPr>
              <a:t>1. Принцип соответствия Антикоррупционной политики организации действующему законодательству и общепринятым нормам.</a:t>
            </a:r>
          </a:p>
          <a:p>
            <a:r>
              <a:rPr lang="ru-RU" sz="1200" kern="1200" dirty="0" smtClean="0">
                <a:solidFill>
                  <a:schemeClr val="tx1"/>
                </a:solidFill>
                <a:effectLst/>
                <a:latin typeface="+mn-lt"/>
                <a:ea typeface="+mn-ea"/>
                <a:cs typeface="+mn-cs"/>
              </a:rPr>
              <a:t>Соответствие реализуемых антикоррупционных мероприятий Конституции Российской Федерации, заключенным Российской Федерацией международным договорам, законодательству Российской Федерации и иным нормативным правовым актам, применимым к организации.</a:t>
            </a:r>
          </a:p>
          <a:p>
            <a:r>
              <a:rPr lang="ru-RU" sz="1200" kern="1200" dirty="0" smtClean="0">
                <a:solidFill>
                  <a:schemeClr val="tx1"/>
                </a:solidFill>
                <a:effectLst/>
                <a:latin typeface="+mn-lt"/>
                <a:ea typeface="+mn-ea"/>
                <a:cs typeface="+mn-cs"/>
              </a:rPr>
              <a:t>2. Принцип личного примера руководства.</a:t>
            </a:r>
          </a:p>
          <a:p>
            <a:r>
              <a:rPr lang="ru-RU" sz="1200" kern="1200" dirty="0" smtClean="0">
                <a:solidFill>
                  <a:schemeClr val="tx1"/>
                </a:solidFill>
                <a:effectLst/>
                <a:latin typeface="+mn-lt"/>
                <a:ea typeface="+mn-ea"/>
                <a:cs typeface="+mn-cs"/>
              </a:rPr>
              <a:t>Ключевая роль руководства организации в формировании культуры нетерпимости к коррупции и в создании внутриорганизационной системы предупреждения и противодействия коррупции.</a:t>
            </a:r>
          </a:p>
          <a:p>
            <a:r>
              <a:rPr lang="ru-RU" sz="1200" kern="1200" dirty="0" smtClean="0">
                <a:solidFill>
                  <a:schemeClr val="tx1"/>
                </a:solidFill>
                <a:effectLst/>
                <a:latin typeface="+mn-lt"/>
                <a:ea typeface="+mn-ea"/>
                <a:cs typeface="+mn-cs"/>
              </a:rPr>
              <a:t>3. Принцип вовлеченности работников.</a:t>
            </a:r>
          </a:p>
          <a:p>
            <a:r>
              <a:rPr lang="ru-RU" sz="1200" kern="1200" dirty="0" smtClean="0">
                <a:solidFill>
                  <a:schemeClr val="tx1"/>
                </a:solidFill>
                <a:effectLst/>
                <a:latin typeface="+mn-lt"/>
                <a:ea typeface="+mn-ea"/>
                <a:cs typeface="+mn-cs"/>
              </a:rPr>
              <a:t>Информированность работников организации о положениях антикоррупционного законодательства и их активное участие в формировании и реализации антикоррупционных стандартов и процедур.</a:t>
            </a:r>
          </a:p>
          <a:p>
            <a:r>
              <a:rPr lang="ru-RU" sz="1200" kern="1200" dirty="0" smtClean="0">
                <a:solidFill>
                  <a:schemeClr val="tx1"/>
                </a:solidFill>
                <a:effectLst/>
                <a:latin typeface="+mn-lt"/>
                <a:ea typeface="+mn-ea"/>
                <a:cs typeface="+mn-cs"/>
              </a:rPr>
              <a:t>4. Принцип соразмерности антикоррупционных процедур риску коррупции.</a:t>
            </a:r>
          </a:p>
          <a:p>
            <a:r>
              <a:rPr lang="ru-RU" sz="1200" kern="1200" dirty="0" smtClean="0">
                <a:solidFill>
                  <a:schemeClr val="tx1"/>
                </a:solidFill>
                <a:effectLst/>
                <a:latin typeface="+mn-lt"/>
                <a:ea typeface="+mn-ea"/>
                <a:cs typeface="+mn-cs"/>
              </a:rPr>
              <a:t>Разработка и выполнение комплекса мероприятий, позволяющих снизить вероятность вовлечения организации, ее руководителя и сотрудников в коррупционную деятельность, осуществляется с учетом существующих в деятельности организации коррупционных рисков.</a:t>
            </a:r>
          </a:p>
          <a:p>
            <a:r>
              <a:rPr lang="ru-RU" sz="1200" kern="1200" dirty="0" smtClean="0">
                <a:solidFill>
                  <a:schemeClr val="tx1"/>
                </a:solidFill>
                <a:effectLst/>
                <a:latin typeface="+mn-lt"/>
                <a:ea typeface="+mn-ea"/>
                <a:cs typeface="+mn-cs"/>
              </a:rPr>
              <a:t>5. Принцип эффективности антикоррупционных процедур.</a:t>
            </a:r>
          </a:p>
          <a:p>
            <a:r>
              <a:rPr lang="ru-RU" sz="1200" kern="1200" dirty="0" smtClean="0">
                <a:solidFill>
                  <a:schemeClr val="tx1"/>
                </a:solidFill>
                <a:effectLst/>
                <a:latin typeface="+mn-lt"/>
                <a:ea typeface="+mn-ea"/>
                <a:cs typeface="+mn-cs"/>
              </a:rPr>
              <a:t>Применение в организации таких антикоррупционных мероприятий, которые имеют низкую стоимость, обеспечивают простоту реализации и приносят значимый результат.</a:t>
            </a:r>
          </a:p>
          <a:p>
            <a:r>
              <a:rPr lang="ru-RU" sz="1200" kern="1200" dirty="0" smtClean="0">
                <a:solidFill>
                  <a:schemeClr val="tx1"/>
                </a:solidFill>
                <a:effectLst/>
                <a:latin typeface="+mn-lt"/>
                <a:ea typeface="+mn-ea"/>
                <a:cs typeface="+mn-cs"/>
              </a:rPr>
              <a:t>6. Принцип ответственности и неотвратимости наказания.</a:t>
            </a:r>
          </a:p>
          <a:p>
            <a:r>
              <a:rPr lang="ru-RU" sz="1200" kern="1200" dirty="0" smtClean="0">
                <a:solidFill>
                  <a:schemeClr val="tx1"/>
                </a:solidFill>
                <a:effectLst/>
                <a:latin typeface="+mn-lt"/>
                <a:ea typeface="+mn-ea"/>
                <a:cs typeface="+mn-cs"/>
              </a:rPr>
              <a:t>Неотвратимость наказания для работников организации вне зависимости от занимаемой должности, стажа работы и иных условий в случае совершения ими коррупционных правонарушений в связи с исполнением трудовых обязанностей, а также персональная ответственность руководства организации за реализацию внутриорганизационной антикоррупционной политики.</a:t>
            </a:r>
          </a:p>
          <a:p>
            <a:r>
              <a:rPr lang="ru-RU" sz="1200" kern="1200" dirty="0" smtClean="0">
                <a:solidFill>
                  <a:schemeClr val="tx1"/>
                </a:solidFill>
                <a:effectLst/>
                <a:latin typeface="+mn-lt"/>
                <a:ea typeface="+mn-ea"/>
                <a:cs typeface="+mn-cs"/>
              </a:rPr>
              <a:t>7. Принцип постоянного контроля и регулярного мониторинга.</a:t>
            </a:r>
          </a:p>
          <a:p>
            <a:r>
              <a:rPr lang="ru-RU" sz="1200" kern="1200" dirty="0" smtClean="0">
                <a:solidFill>
                  <a:schemeClr val="tx1"/>
                </a:solidFill>
                <a:effectLst/>
                <a:latin typeface="+mn-lt"/>
                <a:ea typeface="+mn-ea"/>
                <a:cs typeface="+mn-cs"/>
              </a:rPr>
              <a:t>Регулярное осуществление мониторинга эффективности внедренных антикоррупционных стандартов и процедур, а также контроля за их исполнением.</a:t>
            </a:r>
          </a:p>
          <a:p>
            <a:r>
              <a:rPr lang="ru-RU" sz="1200" kern="1200" dirty="0" smtClean="0">
                <a:solidFill>
                  <a:schemeClr val="tx1"/>
                </a:solidFill>
                <a:effectLst/>
                <a:latin typeface="+mn-lt"/>
                <a:ea typeface="+mn-ea"/>
                <a:cs typeface="+mn-cs"/>
              </a:rPr>
              <a:t> </a:t>
            </a:r>
          </a:p>
          <a:p>
            <a:endParaRPr lang="ru-RU" dirty="0"/>
          </a:p>
        </p:txBody>
      </p:sp>
      <p:sp>
        <p:nvSpPr>
          <p:cNvPr id="4" name="Номер слайда 3"/>
          <p:cNvSpPr>
            <a:spLocks noGrp="1"/>
          </p:cNvSpPr>
          <p:nvPr>
            <p:ph type="sldNum" sz="quarter" idx="10"/>
          </p:nvPr>
        </p:nvSpPr>
        <p:spPr/>
        <p:txBody>
          <a:bodyPr/>
          <a:lstStyle/>
          <a:p>
            <a:fld id="{26B63526-A052-4998-BA5F-7BCD3FD7E8B2}" type="slidenum">
              <a:rPr lang="ru-RU" smtClean="0"/>
              <a:t>9</a:t>
            </a:fld>
            <a:endParaRPr lang="ru-RU"/>
          </a:p>
        </p:txBody>
      </p:sp>
    </p:spTree>
    <p:extLst>
      <p:ext uri="{BB962C8B-B14F-4D97-AF65-F5344CB8AC3E}">
        <p14:creationId xmlns:p14="http://schemas.microsoft.com/office/powerpoint/2010/main" val="2950054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6B63526-A052-4998-BA5F-7BCD3FD7E8B2}" type="slidenum">
              <a:rPr lang="ru-RU" smtClean="0"/>
              <a:t>10</a:t>
            </a:fld>
            <a:endParaRPr lang="ru-RU"/>
          </a:p>
        </p:txBody>
      </p:sp>
    </p:spTree>
    <p:extLst>
      <p:ext uri="{BB962C8B-B14F-4D97-AF65-F5344CB8AC3E}">
        <p14:creationId xmlns:p14="http://schemas.microsoft.com/office/powerpoint/2010/main" val="2950054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В антикоррупционной работе организации, осуществляемой при взаимодействии с организациями - контрагентами, есть два направления. Первое - установление в соответствии с действующим законодательством и сохранение деловых (хозяйственных) отношении с теми организациями, которые ведут деловые (хозяйственные) отношения на добросовестной и честной основе, заботятся о собственной репутации, демонстрируют поддержку высоким этическим стандартам при ведении приносящей доход деятельности, реализуют собственные меры по противодействию коррупции, участвуют в коллективных антикоррупционных инициативах. Организации необходимо внедрять специальные процедуры проверки контрагентов в целях снижения риска вовлечения организации в коррупционную деятельность и иные недобросовестные практики в ходе отношений с контрагентами. В самой простой форме такая проверка может представлять собой сбор и анализ находящихся в открытом доступе сведении о потенциальных организациях – контрагентах: их репутации в деловых кругах, длительности деятельности на рынке, участия в коррупционных скандалах и т.п. Внимание в ходе оценки коррупционных рисков при взаимодействии с контрагентами уделяется при заключении сделок по отчуждению имущества.</a:t>
            </a:r>
          </a:p>
          <a:p>
            <a:r>
              <a:rPr lang="ru-RU" sz="1200" kern="1200" dirty="0" smtClean="0">
                <a:solidFill>
                  <a:schemeClr val="tx1"/>
                </a:solidFill>
                <a:effectLst/>
                <a:latin typeface="+mn-lt"/>
                <a:ea typeface="+mn-ea"/>
                <a:cs typeface="+mn-cs"/>
              </a:rPr>
              <a:t>Другое направление антикоррупционной работы при взаимодействии с организациями - контрагентами заключается в распространении среди организаций - контрагентов программ, политик, стандартов поведения, процедур и правил, направленных на профилактику и противодействие коррупции, которые применяются в организации. Определенные положения о соблюдении антикоррупционных стандартов могут в соответствии с действующим законодательством включаться в договоры, заключаемые с организациями - контрагентами.</a:t>
            </a:r>
          </a:p>
          <a:p>
            <a:r>
              <a:rPr lang="ru-RU" sz="1200" kern="1200" dirty="0" smtClean="0">
                <a:solidFill>
                  <a:schemeClr val="tx1"/>
                </a:solidFill>
                <a:effectLst/>
                <a:latin typeface="+mn-lt"/>
                <a:ea typeface="+mn-ea"/>
                <a:cs typeface="+mn-cs"/>
              </a:rPr>
              <a:t>Кроме того, должно организовываться информирование контрагентов о степени реализации антикоррупционных мер.</a:t>
            </a:r>
            <a:endParaRPr lang="ru-RU" sz="120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26B63526-A052-4998-BA5F-7BCD3FD7E8B2}" type="slidenum">
              <a:rPr lang="ru-RU" smtClean="0"/>
              <a:t>13</a:t>
            </a:fld>
            <a:endParaRPr lang="ru-RU"/>
          </a:p>
        </p:txBody>
      </p:sp>
    </p:spTree>
    <p:extLst>
      <p:ext uri="{BB962C8B-B14F-4D97-AF65-F5344CB8AC3E}">
        <p14:creationId xmlns:p14="http://schemas.microsoft.com/office/powerpoint/2010/main" val="3873592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Целью оценки коррупционных рисков является определение конкретных экономических процессов и хозяйственных операций в деятельности организации, при реализации которых наиболее высока вероятность совершения работниками учреждения коррупционных правонарушений, как в целях получения личной выгоды, так и в целях получения выгоды организацией.</a:t>
            </a:r>
          </a:p>
          <a:p>
            <a:r>
              <a:rPr lang="ru-RU" sz="1200" kern="1200" dirty="0" smtClean="0">
                <a:solidFill>
                  <a:schemeClr val="tx1"/>
                </a:solidFill>
                <a:effectLst/>
                <a:latin typeface="+mn-lt"/>
                <a:ea typeface="+mn-ea"/>
                <a:cs typeface="+mn-cs"/>
              </a:rPr>
              <a:t>Оценка коррупционных рисков является важнейшим элементом Антикоррупционной политики. Она позволяет обеспечить соответствие реализуемых антикоррупционных мероприятий специфике деятельности организации и рационально использовать ресурсы, направляемые на проведение работы по профилактике коррупции.</a:t>
            </a:r>
          </a:p>
          <a:p>
            <a:r>
              <a:rPr lang="ru-RU" sz="1200" kern="1200" dirty="0" smtClean="0">
                <a:solidFill>
                  <a:schemeClr val="tx1"/>
                </a:solidFill>
                <a:effectLst/>
                <a:latin typeface="+mn-lt"/>
                <a:ea typeface="+mn-ea"/>
                <a:cs typeface="+mn-cs"/>
              </a:rPr>
              <a:t>Оценка коррупционных рисков проводится на регулярной основе. При этом возможен следующий порядок проведения оценки коррупционных рисков:</a:t>
            </a:r>
          </a:p>
          <a:p>
            <a:r>
              <a:rPr lang="ru-RU" sz="1200" kern="1200" dirty="0" smtClean="0">
                <a:solidFill>
                  <a:schemeClr val="tx1"/>
                </a:solidFill>
                <a:effectLst/>
                <a:latin typeface="+mn-lt"/>
                <a:ea typeface="+mn-ea"/>
                <a:cs typeface="+mn-cs"/>
              </a:rPr>
              <a:t>- представить деятельность организации в виде отдельных хозяйственных процессов, в каждом из которых выделить составные элементы (</a:t>
            </a:r>
            <a:r>
              <a:rPr lang="ru-RU" sz="1200" kern="1200" dirty="0" err="1" smtClean="0">
                <a:solidFill>
                  <a:schemeClr val="tx1"/>
                </a:solidFill>
                <a:effectLst/>
                <a:latin typeface="+mn-lt"/>
                <a:ea typeface="+mn-ea"/>
                <a:cs typeface="+mn-cs"/>
              </a:rPr>
              <a:t>подпроцессы</a:t>
            </a:r>
            <a:r>
              <a:rPr lang="ru-RU" sz="1200" kern="1200" dirty="0" smtClean="0">
                <a:solidFill>
                  <a:schemeClr val="tx1"/>
                </a:solidFill>
                <a:effectLst/>
                <a:latin typeface="+mn-lt"/>
                <a:ea typeface="+mn-ea"/>
                <a:cs typeface="+mn-cs"/>
              </a:rPr>
              <a:t>);</a:t>
            </a:r>
          </a:p>
          <a:p>
            <a:r>
              <a:rPr lang="ru-RU" sz="1200" kern="1200" dirty="0" smtClean="0">
                <a:solidFill>
                  <a:schemeClr val="tx1"/>
                </a:solidFill>
                <a:effectLst/>
                <a:latin typeface="+mn-lt"/>
                <a:ea typeface="+mn-ea"/>
                <a:cs typeface="+mn-cs"/>
              </a:rPr>
              <a:t>- выделить «критические точки» - для каждого процесса и определить те элементы (</a:t>
            </a:r>
            <a:r>
              <a:rPr lang="ru-RU" sz="1200" kern="1200" dirty="0" err="1" smtClean="0">
                <a:solidFill>
                  <a:schemeClr val="tx1"/>
                </a:solidFill>
                <a:effectLst/>
                <a:latin typeface="+mn-lt"/>
                <a:ea typeface="+mn-ea"/>
                <a:cs typeface="+mn-cs"/>
              </a:rPr>
              <a:t>подпроцессы</a:t>
            </a:r>
            <a:r>
              <a:rPr lang="ru-RU" sz="1200" kern="1200" dirty="0" smtClean="0">
                <a:solidFill>
                  <a:schemeClr val="tx1"/>
                </a:solidFill>
                <a:effectLst/>
                <a:latin typeface="+mn-lt"/>
                <a:ea typeface="+mn-ea"/>
                <a:cs typeface="+mn-cs"/>
              </a:rPr>
              <a:t>), при реализации которых наиболее вероятно возникновение коррупционных правонарушений;</a:t>
            </a:r>
          </a:p>
          <a:p>
            <a:r>
              <a:rPr lang="ru-RU" sz="1200" kern="1200" dirty="0" smtClean="0">
                <a:solidFill>
                  <a:schemeClr val="tx1"/>
                </a:solidFill>
                <a:effectLst/>
                <a:latin typeface="+mn-lt"/>
                <a:ea typeface="+mn-ea"/>
                <a:cs typeface="+mn-cs"/>
              </a:rPr>
              <a:t>- для каждого </a:t>
            </a:r>
            <a:r>
              <a:rPr lang="ru-RU" sz="1200" kern="1200" dirty="0" err="1" smtClean="0">
                <a:solidFill>
                  <a:schemeClr val="tx1"/>
                </a:solidFill>
                <a:effectLst/>
                <a:latin typeface="+mn-lt"/>
                <a:ea typeface="+mn-ea"/>
                <a:cs typeface="+mn-cs"/>
              </a:rPr>
              <a:t>подпроцесса</a:t>
            </a:r>
            <a:r>
              <a:rPr lang="ru-RU" sz="1200" kern="1200" dirty="0" smtClean="0">
                <a:solidFill>
                  <a:schemeClr val="tx1"/>
                </a:solidFill>
                <a:effectLst/>
                <a:latin typeface="+mn-lt"/>
                <a:ea typeface="+mn-ea"/>
                <a:cs typeface="+mn-cs"/>
              </a:rPr>
              <a:t>, реализация которого связана с коррупционным риском, составить описание возможных коррупционных правонарушений, включающее:</a:t>
            </a:r>
          </a:p>
          <a:p>
            <a:r>
              <a:rPr lang="ru-RU" sz="1200" kern="1200" dirty="0" smtClean="0">
                <a:solidFill>
                  <a:schemeClr val="tx1"/>
                </a:solidFill>
                <a:effectLst/>
                <a:latin typeface="+mn-lt"/>
                <a:ea typeface="+mn-ea"/>
                <a:cs typeface="+mn-cs"/>
              </a:rPr>
              <a:t>- характеристику выгоды или преимущества, которое может быть получено организацией  или ее отдельными работниками при совершении «коррупционного правонарушения»;</a:t>
            </a:r>
          </a:p>
          <a:p>
            <a:r>
              <a:rPr lang="ru-RU" sz="1200" kern="1200" dirty="0" smtClean="0">
                <a:solidFill>
                  <a:schemeClr val="tx1"/>
                </a:solidFill>
                <a:effectLst/>
                <a:latin typeface="+mn-lt"/>
                <a:ea typeface="+mn-ea"/>
                <a:cs typeface="+mn-cs"/>
              </a:rPr>
              <a:t>- должности в организации, которые являются «ключевыми» для совершения коррупционного правонарушения - участие каких должностных лиц организации необходимо, чтобы совершение коррупционного правонарушения стало возможным;</a:t>
            </a:r>
          </a:p>
          <a:p>
            <a:r>
              <a:rPr lang="ru-RU" sz="1200" kern="1200" dirty="0" smtClean="0">
                <a:solidFill>
                  <a:schemeClr val="tx1"/>
                </a:solidFill>
                <a:effectLst/>
                <a:latin typeface="+mn-lt"/>
                <a:ea typeface="+mn-ea"/>
                <a:cs typeface="+mn-cs"/>
              </a:rPr>
              <a:t>- вероятные формы осуществления коррупционных платежей;</a:t>
            </a:r>
          </a:p>
          <a:p>
            <a:r>
              <a:rPr lang="ru-RU" sz="1200" kern="1200" dirty="0" smtClean="0">
                <a:solidFill>
                  <a:schemeClr val="tx1"/>
                </a:solidFill>
                <a:effectLst/>
                <a:latin typeface="+mn-lt"/>
                <a:ea typeface="+mn-ea"/>
                <a:cs typeface="+mn-cs"/>
              </a:rPr>
              <a:t>На основании проведенного анализа подготовить «карту коррупционных рисков организации» - сводное описание «критических точек» и возможных коррупционных правонарушений;</a:t>
            </a:r>
          </a:p>
          <a:p>
            <a:r>
              <a:rPr lang="ru-RU" sz="1200" kern="1200" dirty="0" smtClean="0">
                <a:solidFill>
                  <a:schemeClr val="tx1"/>
                </a:solidFill>
                <a:effectLst/>
                <a:latin typeface="+mn-lt"/>
                <a:ea typeface="+mn-ea"/>
                <a:cs typeface="+mn-cs"/>
              </a:rPr>
              <a:t>- разработать комплекс мер по устранению или минимизации коррупционных рисков. Такие меры рекомендуется разработать для каждой «критической точки». В зависимости от специфики конкретного процесса такие меры могут включать:</a:t>
            </a:r>
          </a:p>
          <a:p>
            <a:r>
              <a:rPr lang="ru-RU" sz="1200" kern="1200" dirty="0" smtClean="0">
                <a:solidFill>
                  <a:schemeClr val="tx1"/>
                </a:solidFill>
                <a:effectLst/>
                <a:latin typeface="+mn-lt"/>
                <a:ea typeface="+mn-ea"/>
                <a:cs typeface="+mn-cs"/>
              </a:rPr>
              <a:t>- детальную регламентацию способа и сроков совершения действий работником в «критической точке»;</a:t>
            </a:r>
          </a:p>
          <a:p>
            <a:r>
              <a:rPr lang="ru-RU" sz="1200" kern="1200" dirty="0" smtClean="0">
                <a:solidFill>
                  <a:schemeClr val="tx1"/>
                </a:solidFill>
                <a:effectLst/>
                <a:latin typeface="+mn-lt"/>
                <a:ea typeface="+mn-ea"/>
                <a:cs typeface="+mn-cs"/>
              </a:rPr>
              <a:t>- реинжиниринг функций, в том числе их перераспределение между структурными подразделениями внутри организации;</a:t>
            </a:r>
          </a:p>
          <a:p>
            <a:r>
              <a:rPr lang="ru-RU" sz="1200" kern="1200" dirty="0" smtClean="0">
                <a:solidFill>
                  <a:schemeClr val="tx1"/>
                </a:solidFill>
                <a:effectLst/>
                <a:latin typeface="+mn-lt"/>
                <a:ea typeface="+mn-ea"/>
                <a:cs typeface="+mn-cs"/>
              </a:rPr>
              <a:t>- введение или расширение процессуальных форм внешнего взаимодействия работников организации (с представителями </a:t>
            </a:r>
            <a:r>
              <a:rPr lang="ru-RU" sz="1200" u="none" strike="noStrike" kern="1200" dirty="0" smtClean="0">
                <a:solidFill>
                  <a:schemeClr val="tx1"/>
                </a:solidFill>
                <a:effectLst/>
                <a:latin typeface="+mn-lt"/>
                <a:ea typeface="+mn-ea"/>
                <a:cs typeface="+mn-cs"/>
                <a:hlinkClick r:id="" action="ppaction://hlinkfile"/>
              </a:rPr>
              <a:t>контрагентов</a:t>
            </a:r>
            <a:r>
              <a:rPr lang="ru-RU" sz="1200" kern="1200" dirty="0" smtClean="0">
                <a:solidFill>
                  <a:schemeClr val="tx1"/>
                </a:solidFill>
                <a:effectLst/>
                <a:latin typeface="+mn-lt"/>
                <a:ea typeface="+mn-ea"/>
                <a:cs typeface="+mn-cs"/>
              </a:rPr>
              <a:t>, органов государственной власти), например, использование информационных технологий в качестве приоритетного направления для осуществления такого взаимодействия;</a:t>
            </a:r>
          </a:p>
          <a:p>
            <a:r>
              <a:rPr lang="ru-RU" sz="1200" kern="1200" dirty="0" smtClean="0">
                <a:solidFill>
                  <a:schemeClr val="tx1"/>
                </a:solidFill>
                <a:effectLst/>
                <a:latin typeface="+mn-lt"/>
                <a:ea typeface="+mn-ea"/>
                <a:cs typeface="+mn-cs"/>
              </a:rPr>
              <a:t>- установление дополнительных форм отчетности работников о результатах принятых решений;</a:t>
            </a:r>
          </a:p>
          <a:p>
            <a:r>
              <a:rPr lang="ru-RU" sz="1200" kern="1200" dirty="0" smtClean="0">
                <a:solidFill>
                  <a:schemeClr val="tx1"/>
                </a:solidFill>
                <a:effectLst/>
                <a:latin typeface="+mn-lt"/>
                <a:ea typeface="+mn-ea"/>
                <a:cs typeface="+mn-cs"/>
              </a:rPr>
              <a:t>- введение ограничений, затрудняющих осуществление коррупционных платежей и т.д.</a:t>
            </a:r>
          </a:p>
          <a:p>
            <a:endParaRPr lang="ru-RU" dirty="0"/>
          </a:p>
        </p:txBody>
      </p:sp>
      <p:sp>
        <p:nvSpPr>
          <p:cNvPr id="4" name="Номер слайда 3"/>
          <p:cNvSpPr>
            <a:spLocks noGrp="1"/>
          </p:cNvSpPr>
          <p:nvPr>
            <p:ph type="sldNum" sz="quarter" idx="10"/>
          </p:nvPr>
        </p:nvSpPr>
        <p:spPr/>
        <p:txBody>
          <a:bodyPr/>
          <a:lstStyle/>
          <a:p>
            <a:fld id="{26B63526-A052-4998-BA5F-7BCD3FD7E8B2}" type="slidenum">
              <a:rPr lang="ru-RU" smtClean="0"/>
              <a:t>14</a:t>
            </a:fld>
            <a:endParaRPr lang="ru-RU"/>
          </a:p>
        </p:txBody>
      </p:sp>
    </p:spTree>
    <p:extLst>
      <p:ext uri="{BB962C8B-B14F-4D97-AF65-F5344CB8AC3E}">
        <p14:creationId xmlns:p14="http://schemas.microsoft.com/office/powerpoint/2010/main" val="40968369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Целью оценки коррупционных рисков является определение конкретных экономических процессов и хозяйственных операций в деятельности организации, при реализации которых наиболее высока вероятность совершения работниками учреждения коррупционных правонарушений, как в целях получения личной выгоды, так и в целях получения выгоды организацией.</a:t>
            </a:r>
          </a:p>
          <a:p>
            <a:r>
              <a:rPr lang="ru-RU" sz="1200" kern="1200" dirty="0" smtClean="0">
                <a:solidFill>
                  <a:schemeClr val="tx1"/>
                </a:solidFill>
                <a:effectLst/>
                <a:latin typeface="+mn-lt"/>
                <a:ea typeface="+mn-ea"/>
                <a:cs typeface="+mn-cs"/>
              </a:rPr>
              <a:t>Оценка коррупционных рисков является важнейшим элементом Антикоррупционной политики. Она позволяет обеспечить соответствие реализуемых антикоррупционных мероприятий специфике деятельности организации и рационально использовать ресурсы, направляемые на проведение работы по профилактике коррупции.</a:t>
            </a:r>
          </a:p>
          <a:p>
            <a:r>
              <a:rPr lang="ru-RU" sz="1200" kern="1200" dirty="0" smtClean="0">
                <a:solidFill>
                  <a:schemeClr val="tx1"/>
                </a:solidFill>
                <a:effectLst/>
                <a:latin typeface="+mn-lt"/>
                <a:ea typeface="+mn-ea"/>
                <a:cs typeface="+mn-cs"/>
              </a:rPr>
              <a:t>Оценка коррупционных рисков проводится на регулярной основе. При этом возможен следующий порядок проведения оценки коррупционных рисков:</a:t>
            </a:r>
          </a:p>
          <a:p>
            <a:r>
              <a:rPr lang="ru-RU" sz="1200" kern="1200" dirty="0" smtClean="0">
                <a:solidFill>
                  <a:schemeClr val="tx1"/>
                </a:solidFill>
                <a:effectLst/>
                <a:latin typeface="+mn-lt"/>
                <a:ea typeface="+mn-ea"/>
                <a:cs typeface="+mn-cs"/>
              </a:rPr>
              <a:t>- представить деятельность организации в виде отдельных хозяйственных процессов, в каждом из которых выделить составные элементы (</a:t>
            </a:r>
            <a:r>
              <a:rPr lang="ru-RU" sz="1200" kern="1200" dirty="0" err="1" smtClean="0">
                <a:solidFill>
                  <a:schemeClr val="tx1"/>
                </a:solidFill>
                <a:effectLst/>
                <a:latin typeface="+mn-lt"/>
                <a:ea typeface="+mn-ea"/>
                <a:cs typeface="+mn-cs"/>
              </a:rPr>
              <a:t>подпроцессы</a:t>
            </a:r>
            <a:r>
              <a:rPr lang="ru-RU" sz="1200" kern="1200" dirty="0" smtClean="0">
                <a:solidFill>
                  <a:schemeClr val="tx1"/>
                </a:solidFill>
                <a:effectLst/>
                <a:latin typeface="+mn-lt"/>
                <a:ea typeface="+mn-ea"/>
                <a:cs typeface="+mn-cs"/>
              </a:rPr>
              <a:t>);</a:t>
            </a:r>
          </a:p>
          <a:p>
            <a:r>
              <a:rPr lang="ru-RU" sz="1200" kern="1200" dirty="0" smtClean="0">
                <a:solidFill>
                  <a:schemeClr val="tx1"/>
                </a:solidFill>
                <a:effectLst/>
                <a:latin typeface="+mn-lt"/>
                <a:ea typeface="+mn-ea"/>
                <a:cs typeface="+mn-cs"/>
              </a:rPr>
              <a:t>- выделить «критические точки» - для каждого процесса и определить те элементы (</a:t>
            </a:r>
            <a:r>
              <a:rPr lang="ru-RU" sz="1200" kern="1200" dirty="0" err="1" smtClean="0">
                <a:solidFill>
                  <a:schemeClr val="tx1"/>
                </a:solidFill>
                <a:effectLst/>
                <a:latin typeface="+mn-lt"/>
                <a:ea typeface="+mn-ea"/>
                <a:cs typeface="+mn-cs"/>
              </a:rPr>
              <a:t>подпроцессы</a:t>
            </a:r>
            <a:r>
              <a:rPr lang="ru-RU" sz="1200" kern="1200" dirty="0" smtClean="0">
                <a:solidFill>
                  <a:schemeClr val="tx1"/>
                </a:solidFill>
                <a:effectLst/>
                <a:latin typeface="+mn-lt"/>
                <a:ea typeface="+mn-ea"/>
                <a:cs typeface="+mn-cs"/>
              </a:rPr>
              <a:t>), при реализации которых наиболее вероятно возникновение коррупционных правонарушений;</a:t>
            </a:r>
          </a:p>
          <a:p>
            <a:r>
              <a:rPr lang="ru-RU" sz="1200" kern="1200" dirty="0" smtClean="0">
                <a:solidFill>
                  <a:schemeClr val="tx1"/>
                </a:solidFill>
                <a:effectLst/>
                <a:latin typeface="+mn-lt"/>
                <a:ea typeface="+mn-ea"/>
                <a:cs typeface="+mn-cs"/>
              </a:rPr>
              <a:t>- для каждого </a:t>
            </a:r>
            <a:r>
              <a:rPr lang="ru-RU" sz="1200" kern="1200" dirty="0" err="1" smtClean="0">
                <a:solidFill>
                  <a:schemeClr val="tx1"/>
                </a:solidFill>
                <a:effectLst/>
                <a:latin typeface="+mn-lt"/>
                <a:ea typeface="+mn-ea"/>
                <a:cs typeface="+mn-cs"/>
              </a:rPr>
              <a:t>подпроцесса</a:t>
            </a:r>
            <a:r>
              <a:rPr lang="ru-RU" sz="1200" kern="1200" dirty="0" smtClean="0">
                <a:solidFill>
                  <a:schemeClr val="tx1"/>
                </a:solidFill>
                <a:effectLst/>
                <a:latin typeface="+mn-lt"/>
                <a:ea typeface="+mn-ea"/>
                <a:cs typeface="+mn-cs"/>
              </a:rPr>
              <a:t>, реализация которого связана с коррупционным риском, составить описание возможных коррупционных правонарушений, включающее:</a:t>
            </a:r>
          </a:p>
          <a:p>
            <a:r>
              <a:rPr lang="ru-RU" sz="1200" kern="1200" dirty="0" smtClean="0">
                <a:solidFill>
                  <a:schemeClr val="tx1"/>
                </a:solidFill>
                <a:effectLst/>
                <a:latin typeface="+mn-lt"/>
                <a:ea typeface="+mn-ea"/>
                <a:cs typeface="+mn-cs"/>
              </a:rPr>
              <a:t>- характеристику выгоды или преимущества, которое может быть получено организацией  или ее отдельными работниками при совершении «коррупционного правонарушения»;</a:t>
            </a:r>
          </a:p>
          <a:p>
            <a:r>
              <a:rPr lang="ru-RU" sz="1200" kern="1200" dirty="0" smtClean="0">
                <a:solidFill>
                  <a:schemeClr val="tx1"/>
                </a:solidFill>
                <a:effectLst/>
                <a:latin typeface="+mn-lt"/>
                <a:ea typeface="+mn-ea"/>
                <a:cs typeface="+mn-cs"/>
              </a:rPr>
              <a:t>- должности в организации, которые являются «ключевыми» для совершения коррупционного правонарушения - участие каких должностных лиц организации необходимо, чтобы совершение коррупционного правонарушения стало возможным;</a:t>
            </a:r>
          </a:p>
          <a:p>
            <a:r>
              <a:rPr lang="ru-RU" sz="1200" kern="1200" dirty="0" smtClean="0">
                <a:solidFill>
                  <a:schemeClr val="tx1"/>
                </a:solidFill>
                <a:effectLst/>
                <a:latin typeface="+mn-lt"/>
                <a:ea typeface="+mn-ea"/>
                <a:cs typeface="+mn-cs"/>
              </a:rPr>
              <a:t>- вероятные формы осуществления коррупционных платежей;</a:t>
            </a:r>
          </a:p>
          <a:p>
            <a:r>
              <a:rPr lang="ru-RU" sz="1200" kern="1200" dirty="0" smtClean="0">
                <a:solidFill>
                  <a:schemeClr val="tx1"/>
                </a:solidFill>
                <a:effectLst/>
                <a:latin typeface="+mn-lt"/>
                <a:ea typeface="+mn-ea"/>
                <a:cs typeface="+mn-cs"/>
              </a:rPr>
              <a:t>На основании проведенного анализа подготовить «карту коррупционных рисков организации» - сводное описание «критических точек» и возможных коррупционных правонарушений;</a:t>
            </a:r>
          </a:p>
          <a:p>
            <a:r>
              <a:rPr lang="ru-RU" sz="1200" kern="1200" dirty="0" smtClean="0">
                <a:solidFill>
                  <a:schemeClr val="tx1"/>
                </a:solidFill>
                <a:effectLst/>
                <a:latin typeface="+mn-lt"/>
                <a:ea typeface="+mn-ea"/>
                <a:cs typeface="+mn-cs"/>
              </a:rPr>
              <a:t>- разработать комплекс мер по устранению или минимизации коррупционных рисков. Такие меры рекомендуется разработать для каждой «критической точки». В зависимости от специфики конкретного процесса такие меры могут включать:</a:t>
            </a:r>
          </a:p>
          <a:p>
            <a:r>
              <a:rPr lang="ru-RU" sz="1200" kern="1200" dirty="0" smtClean="0">
                <a:solidFill>
                  <a:schemeClr val="tx1"/>
                </a:solidFill>
                <a:effectLst/>
                <a:latin typeface="+mn-lt"/>
                <a:ea typeface="+mn-ea"/>
                <a:cs typeface="+mn-cs"/>
              </a:rPr>
              <a:t>- детальную регламентацию способа и сроков совершения действий работником в «критической точке»;</a:t>
            </a:r>
          </a:p>
          <a:p>
            <a:r>
              <a:rPr lang="ru-RU" sz="1200" kern="1200" dirty="0" smtClean="0">
                <a:solidFill>
                  <a:schemeClr val="tx1"/>
                </a:solidFill>
                <a:effectLst/>
                <a:latin typeface="+mn-lt"/>
                <a:ea typeface="+mn-ea"/>
                <a:cs typeface="+mn-cs"/>
              </a:rPr>
              <a:t>- реинжиниринг функций, в том числе их перераспределение между структурными подразделениями внутри организации;</a:t>
            </a:r>
          </a:p>
          <a:p>
            <a:r>
              <a:rPr lang="ru-RU" sz="1200" kern="1200" dirty="0" smtClean="0">
                <a:solidFill>
                  <a:schemeClr val="tx1"/>
                </a:solidFill>
                <a:effectLst/>
                <a:latin typeface="+mn-lt"/>
                <a:ea typeface="+mn-ea"/>
                <a:cs typeface="+mn-cs"/>
              </a:rPr>
              <a:t>- введение или расширение процессуальных форм внешнего взаимодействия работников организации (с представителями </a:t>
            </a:r>
            <a:r>
              <a:rPr lang="ru-RU" sz="1200" u="none" strike="noStrike" kern="1200" dirty="0" smtClean="0">
                <a:solidFill>
                  <a:schemeClr val="tx1"/>
                </a:solidFill>
                <a:effectLst/>
                <a:latin typeface="+mn-lt"/>
                <a:ea typeface="+mn-ea"/>
                <a:cs typeface="+mn-cs"/>
                <a:hlinkClick r:id="" action="ppaction://hlinkfile"/>
              </a:rPr>
              <a:t>контрагентов</a:t>
            </a:r>
            <a:r>
              <a:rPr lang="ru-RU" sz="1200" kern="1200" dirty="0" smtClean="0">
                <a:solidFill>
                  <a:schemeClr val="tx1"/>
                </a:solidFill>
                <a:effectLst/>
                <a:latin typeface="+mn-lt"/>
                <a:ea typeface="+mn-ea"/>
                <a:cs typeface="+mn-cs"/>
              </a:rPr>
              <a:t>, органов государственной власти), например, использование информационных технологий в качестве приоритетного направления для осуществления такого взаимодействия;</a:t>
            </a:r>
          </a:p>
          <a:p>
            <a:r>
              <a:rPr lang="ru-RU" sz="1200" kern="1200" dirty="0" smtClean="0">
                <a:solidFill>
                  <a:schemeClr val="tx1"/>
                </a:solidFill>
                <a:effectLst/>
                <a:latin typeface="+mn-lt"/>
                <a:ea typeface="+mn-ea"/>
                <a:cs typeface="+mn-cs"/>
              </a:rPr>
              <a:t>- установление дополнительных форм отчетности работников о результатах принятых решений;</a:t>
            </a:r>
          </a:p>
          <a:p>
            <a:r>
              <a:rPr lang="ru-RU" sz="1200" kern="1200" smtClean="0">
                <a:solidFill>
                  <a:schemeClr val="tx1"/>
                </a:solidFill>
                <a:effectLst/>
                <a:latin typeface="+mn-lt"/>
                <a:ea typeface="+mn-ea"/>
                <a:cs typeface="+mn-cs"/>
              </a:rPr>
              <a:t>- введение ограничений, затрудняющих осуществление коррупционных платежей и т.д.</a:t>
            </a:r>
          </a:p>
          <a:p>
            <a:endParaRPr lang="ru-RU"/>
          </a:p>
        </p:txBody>
      </p:sp>
      <p:sp>
        <p:nvSpPr>
          <p:cNvPr id="4" name="Номер слайда 3"/>
          <p:cNvSpPr>
            <a:spLocks noGrp="1"/>
          </p:cNvSpPr>
          <p:nvPr>
            <p:ph type="sldNum" sz="quarter" idx="10"/>
          </p:nvPr>
        </p:nvSpPr>
        <p:spPr/>
        <p:txBody>
          <a:bodyPr/>
          <a:lstStyle/>
          <a:p>
            <a:fld id="{26B63526-A052-4998-BA5F-7BCD3FD7E8B2}" type="slidenum">
              <a:rPr lang="ru-RU" smtClean="0"/>
              <a:t>15</a:t>
            </a:fld>
            <a:endParaRPr lang="ru-RU"/>
          </a:p>
        </p:txBody>
      </p:sp>
    </p:spTree>
    <p:extLst>
      <p:ext uri="{BB962C8B-B14F-4D97-AF65-F5344CB8AC3E}">
        <p14:creationId xmlns:p14="http://schemas.microsoft.com/office/powerpoint/2010/main" val="4096836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Целью оценки коррупционных рисков является определение конкретных экономических процессов и хозяйственных операций в деятельности организации, при реализации которых наиболее высока вероятность совершения работниками учреждения коррупционных правонарушений, как в целях получения личной выгоды, так и в целях получения выгоды организацией.</a:t>
            </a:r>
          </a:p>
          <a:p>
            <a:r>
              <a:rPr lang="ru-RU" sz="1200" kern="1200" dirty="0" smtClean="0">
                <a:solidFill>
                  <a:schemeClr val="tx1"/>
                </a:solidFill>
                <a:effectLst/>
                <a:latin typeface="+mn-lt"/>
                <a:ea typeface="+mn-ea"/>
                <a:cs typeface="+mn-cs"/>
              </a:rPr>
              <a:t>Оценка коррупционных рисков является важнейшим элементом Антикоррупционной политики. Она позволяет обеспечить соответствие реализуемых антикоррупционных мероприятий специфике деятельности организации и рационально использовать ресурсы, направляемые на проведение работы по профилактике коррупции.</a:t>
            </a:r>
          </a:p>
          <a:p>
            <a:r>
              <a:rPr lang="ru-RU" sz="1200" kern="1200" dirty="0" smtClean="0">
                <a:solidFill>
                  <a:schemeClr val="tx1"/>
                </a:solidFill>
                <a:effectLst/>
                <a:latin typeface="+mn-lt"/>
                <a:ea typeface="+mn-ea"/>
                <a:cs typeface="+mn-cs"/>
              </a:rPr>
              <a:t>Оценка коррупционных рисков проводится на регулярной основе. При этом возможен следующий порядок проведения оценки коррупционных рисков:</a:t>
            </a:r>
          </a:p>
          <a:p>
            <a:r>
              <a:rPr lang="ru-RU" sz="1200" kern="1200" dirty="0" smtClean="0">
                <a:solidFill>
                  <a:schemeClr val="tx1"/>
                </a:solidFill>
                <a:effectLst/>
                <a:latin typeface="+mn-lt"/>
                <a:ea typeface="+mn-ea"/>
                <a:cs typeface="+mn-cs"/>
              </a:rPr>
              <a:t>- представить деятельность организации в виде отдельных хозяйственных процессов, в каждом из которых выделить составные элементы (</a:t>
            </a:r>
            <a:r>
              <a:rPr lang="ru-RU" sz="1200" kern="1200" dirty="0" err="1" smtClean="0">
                <a:solidFill>
                  <a:schemeClr val="tx1"/>
                </a:solidFill>
                <a:effectLst/>
                <a:latin typeface="+mn-lt"/>
                <a:ea typeface="+mn-ea"/>
                <a:cs typeface="+mn-cs"/>
              </a:rPr>
              <a:t>подпроцессы</a:t>
            </a:r>
            <a:r>
              <a:rPr lang="ru-RU" sz="1200" kern="1200" dirty="0" smtClean="0">
                <a:solidFill>
                  <a:schemeClr val="tx1"/>
                </a:solidFill>
                <a:effectLst/>
                <a:latin typeface="+mn-lt"/>
                <a:ea typeface="+mn-ea"/>
                <a:cs typeface="+mn-cs"/>
              </a:rPr>
              <a:t>);</a:t>
            </a:r>
          </a:p>
          <a:p>
            <a:r>
              <a:rPr lang="ru-RU" sz="1200" kern="1200" dirty="0" smtClean="0">
                <a:solidFill>
                  <a:schemeClr val="tx1"/>
                </a:solidFill>
                <a:effectLst/>
                <a:latin typeface="+mn-lt"/>
                <a:ea typeface="+mn-ea"/>
                <a:cs typeface="+mn-cs"/>
              </a:rPr>
              <a:t>- выделить «критические точки» - для каждого процесса и определить те элементы (</a:t>
            </a:r>
            <a:r>
              <a:rPr lang="ru-RU" sz="1200" kern="1200" dirty="0" err="1" smtClean="0">
                <a:solidFill>
                  <a:schemeClr val="tx1"/>
                </a:solidFill>
                <a:effectLst/>
                <a:latin typeface="+mn-lt"/>
                <a:ea typeface="+mn-ea"/>
                <a:cs typeface="+mn-cs"/>
              </a:rPr>
              <a:t>подпроцессы</a:t>
            </a:r>
            <a:r>
              <a:rPr lang="ru-RU" sz="1200" kern="1200" dirty="0" smtClean="0">
                <a:solidFill>
                  <a:schemeClr val="tx1"/>
                </a:solidFill>
                <a:effectLst/>
                <a:latin typeface="+mn-lt"/>
                <a:ea typeface="+mn-ea"/>
                <a:cs typeface="+mn-cs"/>
              </a:rPr>
              <a:t>), при реализации которых наиболее вероятно возникновение коррупционных правонарушений;</a:t>
            </a:r>
          </a:p>
          <a:p>
            <a:r>
              <a:rPr lang="ru-RU" sz="1200" kern="1200" dirty="0" smtClean="0">
                <a:solidFill>
                  <a:schemeClr val="tx1"/>
                </a:solidFill>
                <a:effectLst/>
                <a:latin typeface="+mn-lt"/>
                <a:ea typeface="+mn-ea"/>
                <a:cs typeface="+mn-cs"/>
              </a:rPr>
              <a:t>- для каждого </a:t>
            </a:r>
            <a:r>
              <a:rPr lang="ru-RU" sz="1200" kern="1200" dirty="0" err="1" smtClean="0">
                <a:solidFill>
                  <a:schemeClr val="tx1"/>
                </a:solidFill>
                <a:effectLst/>
                <a:latin typeface="+mn-lt"/>
                <a:ea typeface="+mn-ea"/>
                <a:cs typeface="+mn-cs"/>
              </a:rPr>
              <a:t>подпроцесса</a:t>
            </a:r>
            <a:r>
              <a:rPr lang="ru-RU" sz="1200" kern="1200" dirty="0" smtClean="0">
                <a:solidFill>
                  <a:schemeClr val="tx1"/>
                </a:solidFill>
                <a:effectLst/>
                <a:latin typeface="+mn-lt"/>
                <a:ea typeface="+mn-ea"/>
                <a:cs typeface="+mn-cs"/>
              </a:rPr>
              <a:t>, реализация которого связана с коррупционным риском, составить описание возможных коррупционных правонарушений, включающее:</a:t>
            </a:r>
          </a:p>
          <a:p>
            <a:r>
              <a:rPr lang="ru-RU" sz="1200" kern="1200" dirty="0" smtClean="0">
                <a:solidFill>
                  <a:schemeClr val="tx1"/>
                </a:solidFill>
                <a:effectLst/>
                <a:latin typeface="+mn-lt"/>
                <a:ea typeface="+mn-ea"/>
                <a:cs typeface="+mn-cs"/>
              </a:rPr>
              <a:t>- характеристику выгоды или преимущества, которое может быть получено организацией  или ее отдельными работниками при совершении «коррупционного правонарушения»;</a:t>
            </a:r>
          </a:p>
          <a:p>
            <a:r>
              <a:rPr lang="ru-RU" sz="1200" kern="1200" dirty="0" smtClean="0">
                <a:solidFill>
                  <a:schemeClr val="tx1"/>
                </a:solidFill>
                <a:effectLst/>
                <a:latin typeface="+mn-lt"/>
                <a:ea typeface="+mn-ea"/>
                <a:cs typeface="+mn-cs"/>
              </a:rPr>
              <a:t>- должности в организации, которые являются «ключевыми» для совершения коррупционного правонарушения - участие каких должностных лиц организации необходимо, чтобы совершение коррупционного правонарушения стало возможным;</a:t>
            </a:r>
          </a:p>
          <a:p>
            <a:r>
              <a:rPr lang="ru-RU" sz="1200" kern="1200" dirty="0" smtClean="0">
                <a:solidFill>
                  <a:schemeClr val="tx1"/>
                </a:solidFill>
                <a:effectLst/>
                <a:latin typeface="+mn-lt"/>
                <a:ea typeface="+mn-ea"/>
                <a:cs typeface="+mn-cs"/>
              </a:rPr>
              <a:t>- вероятные формы осуществления коррупционных платежей;</a:t>
            </a:r>
          </a:p>
          <a:p>
            <a:r>
              <a:rPr lang="ru-RU" sz="1200" kern="1200" dirty="0" smtClean="0">
                <a:solidFill>
                  <a:schemeClr val="tx1"/>
                </a:solidFill>
                <a:effectLst/>
                <a:latin typeface="+mn-lt"/>
                <a:ea typeface="+mn-ea"/>
                <a:cs typeface="+mn-cs"/>
              </a:rPr>
              <a:t>На основании проведенного анализа подготовить «карту коррупционных рисков организации» - сводное описание «критических точек» и возможных коррупционных правонарушений;</a:t>
            </a:r>
          </a:p>
          <a:p>
            <a:r>
              <a:rPr lang="ru-RU" sz="1200" kern="1200" dirty="0" smtClean="0">
                <a:solidFill>
                  <a:schemeClr val="tx1"/>
                </a:solidFill>
                <a:effectLst/>
                <a:latin typeface="+mn-lt"/>
                <a:ea typeface="+mn-ea"/>
                <a:cs typeface="+mn-cs"/>
              </a:rPr>
              <a:t>- разработать комплекс мер по устранению или минимизации коррупционных рисков. Такие меры рекомендуется разработать для каждой «критической точки». В зависимости от специфики конкретного процесса такие меры могут включать:</a:t>
            </a:r>
          </a:p>
          <a:p>
            <a:r>
              <a:rPr lang="ru-RU" sz="1200" kern="1200" dirty="0" smtClean="0">
                <a:solidFill>
                  <a:schemeClr val="tx1"/>
                </a:solidFill>
                <a:effectLst/>
                <a:latin typeface="+mn-lt"/>
                <a:ea typeface="+mn-ea"/>
                <a:cs typeface="+mn-cs"/>
              </a:rPr>
              <a:t>- детальную регламентацию способа и сроков совершения действий работником в «критической точке»;</a:t>
            </a:r>
          </a:p>
          <a:p>
            <a:r>
              <a:rPr lang="ru-RU" sz="1200" kern="1200" dirty="0" smtClean="0">
                <a:solidFill>
                  <a:schemeClr val="tx1"/>
                </a:solidFill>
                <a:effectLst/>
                <a:latin typeface="+mn-lt"/>
                <a:ea typeface="+mn-ea"/>
                <a:cs typeface="+mn-cs"/>
              </a:rPr>
              <a:t>- реинжиниринг функций, в том числе их перераспределение между структурными подразделениями внутри организации;</a:t>
            </a:r>
          </a:p>
          <a:p>
            <a:r>
              <a:rPr lang="ru-RU" sz="1200" kern="1200" dirty="0" smtClean="0">
                <a:solidFill>
                  <a:schemeClr val="tx1"/>
                </a:solidFill>
                <a:effectLst/>
                <a:latin typeface="+mn-lt"/>
                <a:ea typeface="+mn-ea"/>
                <a:cs typeface="+mn-cs"/>
              </a:rPr>
              <a:t>- введение или расширение процессуальных форм внешнего взаимодействия работников организации (с представителями </a:t>
            </a:r>
            <a:r>
              <a:rPr lang="ru-RU" sz="1200" u="none" strike="noStrike" kern="1200" dirty="0" smtClean="0">
                <a:solidFill>
                  <a:schemeClr val="tx1"/>
                </a:solidFill>
                <a:effectLst/>
                <a:latin typeface="+mn-lt"/>
                <a:ea typeface="+mn-ea"/>
                <a:cs typeface="+mn-cs"/>
                <a:hlinkClick r:id="" action="ppaction://hlinkfile"/>
              </a:rPr>
              <a:t>контрагентов</a:t>
            </a:r>
            <a:r>
              <a:rPr lang="ru-RU" sz="1200" kern="1200" dirty="0" smtClean="0">
                <a:solidFill>
                  <a:schemeClr val="tx1"/>
                </a:solidFill>
                <a:effectLst/>
                <a:latin typeface="+mn-lt"/>
                <a:ea typeface="+mn-ea"/>
                <a:cs typeface="+mn-cs"/>
              </a:rPr>
              <a:t>, органов государственной власти), например, использование информационных технологий в качестве приоритетного направления для осуществления такого взаимодействия;</a:t>
            </a:r>
          </a:p>
          <a:p>
            <a:r>
              <a:rPr lang="ru-RU" sz="1200" kern="1200" dirty="0" smtClean="0">
                <a:solidFill>
                  <a:schemeClr val="tx1"/>
                </a:solidFill>
                <a:effectLst/>
                <a:latin typeface="+mn-lt"/>
                <a:ea typeface="+mn-ea"/>
                <a:cs typeface="+mn-cs"/>
              </a:rPr>
              <a:t>- установление дополнительных форм отчетности работников о результатах принятых решений;</a:t>
            </a:r>
          </a:p>
          <a:p>
            <a:r>
              <a:rPr lang="ru-RU" sz="1200" kern="1200" dirty="0" smtClean="0">
                <a:solidFill>
                  <a:schemeClr val="tx1"/>
                </a:solidFill>
                <a:effectLst/>
                <a:latin typeface="+mn-lt"/>
                <a:ea typeface="+mn-ea"/>
                <a:cs typeface="+mn-cs"/>
              </a:rPr>
              <a:t>- введение ограничений, затрудняющих осуществление коррупционных платежей и т.д.</a:t>
            </a:r>
          </a:p>
          <a:p>
            <a:endParaRPr lang="ru-RU" dirty="0"/>
          </a:p>
        </p:txBody>
      </p:sp>
      <p:sp>
        <p:nvSpPr>
          <p:cNvPr id="4" name="Номер слайда 3"/>
          <p:cNvSpPr>
            <a:spLocks noGrp="1"/>
          </p:cNvSpPr>
          <p:nvPr>
            <p:ph type="sldNum" sz="quarter" idx="10"/>
          </p:nvPr>
        </p:nvSpPr>
        <p:spPr/>
        <p:txBody>
          <a:bodyPr/>
          <a:lstStyle/>
          <a:p>
            <a:fld id="{26B63526-A052-4998-BA5F-7BCD3FD7E8B2}" type="slidenum">
              <a:rPr lang="ru-RU" smtClean="0"/>
              <a:t>16</a:t>
            </a:fld>
            <a:endParaRPr lang="ru-RU"/>
          </a:p>
        </p:txBody>
      </p:sp>
    </p:spTree>
    <p:extLst>
      <p:ext uri="{BB962C8B-B14F-4D97-AF65-F5344CB8AC3E}">
        <p14:creationId xmlns:p14="http://schemas.microsoft.com/office/powerpoint/2010/main" val="4096836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Сотрудничество с правоохранительными органами является важным показателем действительной приверженности организации декларируемым антикоррупционным стандартам поведения. </a:t>
            </a:r>
          </a:p>
          <a:p>
            <a:r>
              <a:rPr lang="ru-RU" sz="1200" kern="1200" dirty="0" smtClean="0">
                <a:solidFill>
                  <a:schemeClr val="tx1"/>
                </a:solidFill>
                <a:effectLst/>
                <a:latin typeface="+mn-lt"/>
                <a:ea typeface="+mn-ea"/>
                <a:cs typeface="+mn-cs"/>
              </a:rPr>
              <a:t>Сотрудничество с правоохранительными органами осуществляется в форме:</a:t>
            </a:r>
          </a:p>
          <a:p>
            <a:r>
              <a:rPr lang="ru-RU" sz="1200" kern="1200" dirty="0" smtClean="0">
                <a:solidFill>
                  <a:schemeClr val="tx1"/>
                </a:solidFill>
                <a:effectLst/>
                <a:latin typeface="+mn-lt"/>
                <a:ea typeface="+mn-ea"/>
                <a:cs typeface="+mn-cs"/>
              </a:rPr>
              <a:t>- оказания содействия уполномоченным представителям контрольно-надзорных и правоохранительных органов при проведении ими инспекционных проверок деятельности  учреждения по вопросам предупреждения и противодействия коррупции;</a:t>
            </a:r>
          </a:p>
          <a:p>
            <a:r>
              <a:rPr lang="ru-RU" sz="1200" kern="1200" dirty="0" smtClean="0">
                <a:solidFill>
                  <a:schemeClr val="tx1"/>
                </a:solidFill>
                <a:effectLst/>
                <a:latin typeface="+mn-lt"/>
                <a:ea typeface="+mn-ea"/>
                <a:cs typeface="+mn-cs"/>
              </a:rPr>
              <a:t>- оказания содействия уполномоченным представителям правоохранительных органов при проведении мероприятий по пресечению или расследованию коррупционных преступлений, включая оперативно-розыскные мероприятия.</a:t>
            </a:r>
          </a:p>
          <a:p>
            <a:r>
              <a:rPr lang="ru-RU" sz="1200" kern="1200" dirty="0" smtClean="0">
                <a:solidFill>
                  <a:schemeClr val="tx1"/>
                </a:solidFill>
                <a:effectLst/>
                <a:latin typeface="+mn-lt"/>
                <a:ea typeface="+mn-ea"/>
                <a:cs typeface="+mn-cs"/>
              </a:rPr>
              <a:t>Руководству организации и ее сотрудникам следует оказывать поддержку в выявлении и расследовании правоохранительными органами фактов коррупции, предпринимать необходимые меры по сохранению и передаче в правоохранительные органы документов и информации, содержащей данные о коррупционных правонарушениях. При подготовке заявительных материалов и ответов на запросы правоохранительных органов рекомендуется привлекать к данной работе специалистов в соответствующей области права.</a:t>
            </a:r>
          </a:p>
          <a:p>
            <a:r>
              <a:rPr lang="ru-RU" sz="1200" kern="1200" dirty="0" smtClean="0">
                <a:solidFill>
                  <a:schemeClr val="tx1"/>
                </a:solidFill>
                <a:effectLst/>
                <a:latin typeface="+mn-lt"/>
                <a:ea typeface="+mn-ea"/>
                <a:cs typeface="+mn-cs"/>
              </a:rPr>
              <a:t>Руководство организации и сотрудники не должны допускать вмешательства в выполнение служебных обязанностей должностными лицами судебных или правоохранительных органов.</a:t>
            </a:r>
          </a:p>
          <a:p>
            <a:endParaRPr lang="ru-RU" dirty="0"/>
          </a:p>
        </p:txBody>
      </p:sp>
      <p:sp>
        <p:nvSpPr>
          <p:cNvPr id="4" name="Номер слайда 3"/>
          <p:cNvSpPr>
            <a:spLocks noGrp="1"/>
          </p:cNvSpPr>
          <p:nvPr>
            <p:ph type="sldNum" sz="quarter" idx="10"/>
          </p:nvPr>
        </p:nvSpPr>
        <p:spPr/>
        <p:txBody>
          <a:bodyPr/>
          <a:lstStyle/>
          <a:p>
            <a:fld id="{26B63526-A052-4998-BA5F-7BCD3FD7E8B2}" type="slidenum">
              <a:rPr lang="ru-RU" smtClean="0"/>
              <a:t>17</a:t>
            </a:fld>
            <a:endParaRPr lang="ru-RU"/>
          </a:p>
        </p:txBody>
      </p:sp>
    </p:spTree>
    <p:extLst>
      <p:ext uri="{BB962C8B-B14F-4D97-AF65-F5344CB8AC3E}">
        <p14:creationId xmlns:p14="http://schemas.microsoft.com/office/powerpoint/2010/main" val="698828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Компания, </a:t>
            </a:r>
            <a:r>
              <a:rPr lang="ru-RU" sz="1200" kern="1200" dirty="0" smtClean="0">
                <a:solidFill>
                  <a:schemeClr val="tx1"/>
                </a:solidFill>
                <a:effectLst/>
                <a:latin typeface="+mn-lt"/>
                <a:ea typeface="+mn-ea"/>
                <a:cs typeface="+mn-cs"/>
              </a:rPr>
              <a:t>его руководитель и все работники должны соблюдать нормы российского антикоррупционного законодательства, установленные, в том числе, Уголовным кодексом Российской Федерации, Кодексом Российский Федерации об административных правонарушениях, Федеральным законом от 25.12.2008  № 273-ФЗ «О противодействии коррупции» и иными нормативными актами, основными требованиями которых являются запрет дачи взяток, запрет получения взяток, запрет подкупа и запрет посредничества во взяточничестве.</a:t>
            </a:r>
          </a:p>
          <a:p>
            <a:r>
              <a:rPr lang="ru-RU" sz="1200" kern="1200" dirty="0" smtClean="0">
                <a:solidFill>
                  <a:schemeClr val="tx1"/>
                </a:solidFill>
                <a:effectLst/>
                <a:latin typeface="+mn-lt"/>
                <a:ea typeface="+mn-ea"/>
                <a:cs typeface="+mn-cs"/>
              </a:rPr>
              <a:t>С   учетом   изложенного   всем   работникам   организации  строго   запрещается,   прямо   или косвенно, лично или через посредничество третьих лиц участвовать в коррупционных действиях, предлагать, давать, обещать, просить и получать взятки.</a:t>
            </a:r>
          </a:p>
          <a:p>
            <a:r>
              <a:rPr lang="ru-RU" sz="1200" kern="1200" dirty="0" smtClean="0">
                <a:solidFill>
                  <a:schemeClr val="tx1"/>
                </a:solidFill>
                <a:effectLst/>
                <a:latin typeface="+mn-lt"/>
                <a:ea typeface="+mn-ea"/>
                <a:cs typeface="+mn-cs"/>
              </a:rPr>
              <a:t>Директор и все </a:t>
            </a:r>
            <a:r>
              <a:rPr lang="ru-RU" sz="1200" kern="1200" dirty="0" smtClean="0">
                <a:solidFill>
                  <a:schemeClr val="tx1"/>
                </a:solidFill>
                <a:effectLst/>
                <a:latin typeface="+mn-lt"/>
                <a:ea typeface="+mn-ea"/>
                <a:cs typeface="+mn-cs"/>
              </a:rPr>
              <a:t>работники Компании, </a:t>
            </a:r>
            <a:r>
              <a:rPr lang="ru-RU" sz="1200" kern="1200" dirty="0" smtClean="0">
                <a:solidFill>
                  <a:schemeClr val="tx1"/>
                </a:solidFill>
                <a:effectLst/>
                <a:latin typeface="+mn-lt"/>
                <a:ea typeface="+mn-ea"/>
                <a:cs typeface="+mn-cs"/>
              </a:rPr>
              <a:t>независимо </a:t>
            </a:r>
            <a:r>
              <a:rPr lang="ru-RU" sz="1200" kern="1200" dirty="0" err="1" smtClean="0">
                <a:solidFill>
                  <a:schemeClr val="tx1"/>
                </a:solidFill>
                <a:effectLst/>
                <a:latin typeface="+mn-lt"/>
                <a:ea typeface="+mn-ea"/>
                <a:cs typeface="+mn-cs"/>
              </a:rPr>
              <a:t>oт</a:t>
            </a:r>
            <a:r>
              <a:rPr lang="ru-RU" sz="1200" kern="1200" dirty="0" smtClean="0">
                <a:solidFill>
                  <a:schemeClr val="tx1"/>
                </a:solidFill>
                <a:effectLst/>
                <a:latin typeface="+mn-lt"/>
                <a:ea typeface="+mn-ea"/>
                <a:cs typeface="+mn-cs"/>
              </a:rPr>
              <a:t> занимаемой должности несут ответственность, предусмотренную действующим законодательством Российском Федерации, за соблюдение принципов и требовании настоящей Антикоррупционной политики.</a:t>
            </a:r>
          </a:p>
          <a:p>
            <a:r>
              <a:rPr lang="ru-RU" sz="1200" kern="1200" dirty="0" smtClean="0">
                <a:solidFill>
                  <a:schemeClr val="tx1"/>
                </a:solidFill>
                <a:effectLst/>
                <a:latin typeface="+mn-lt"/>
                <a:ea typeface="+mn-ea"/>
                <a:cs typeface="+mn-cs"/>
              </a:rPr>
              <a:t>Лица, виновные в нарушении требовании настоящей Антикоррупционной политики, могут быть привлечены к дисциплинарной, административной, гражданско-правовой или уголовной ответственности по </a:t>
            </a:r>
            <a:r>
              <a:rPr lang="ru-RU" sz="1200" kern="1200" dirty="0" smtClean="0">
                <a:solidFill>
                  <a:schemeClr val="tx1"/>
                </a:solidFill>
                <a:effectLst/>
                <a:latin typeface="+mn-lt"/>
                <a:ea typeface="+mn-ea"/>
                <a:cs typeface="+mn-cs"/>
              </a:rPr>
              <a:t>инициативе руководства Компании, </a:t>
            </a:r>
            <a:r>
              <a:rPr lang="ru-RU" sz="1200" kern="1200" dirty="0" smtClean="0">
                <a:solidFill>
                  <a:schemeClr val="tx1"/>
                </a:solidFill>
                <a:effectLst/>
                <a:latin typeface="+mn-lt"/>
                <a:ea typeface="+mn-ea"/>
                <a:cs typeface="+mn-cs"/>
              </a:rPr>
              <a:t>правоохранительных органов или иных лиц в порядке и по основаниям, предусмотренным 'законодательством Российской Федерации.</a:t>
            </a:r>
          </a:p>
          <a:p>
            <a:endParaRPr lang="ru-RU" dirty="0"/>
          </a:p>
        </p:txBody>
      </p:sp>
      <p:sp>
        <p:nvSpPr>
          <p:cNvPr id="4" name="Номер слайда 3"/>
          <p:cNvSpPr>
            <a:spLocks noGrp="1"/>
          </p:cNvSpPr>
          <p:nvPr>
            <p:ph type="sldNum" sz="quarter" idx="10"/>
          </p:nvPr>
        </p:nvSpPr>
        <p:spPr/>
        <p:txBody>
          <a:bodyPr/>
          <a:lstStyle/>
          <a:p>
            <a:fld id="{26B63526-A052-4998-BA5F-7BCD3FD7E8B2}" type="slidenum">
              <a:rPr lang="ru-RU" smtClean="0"/>
              <a:t>18</a:t>
            </a:fld>
            <a:endParaRPr lang="ru-RU"/>
          </a:p>
        </p:txBody>
      </p:sp>
    </p:spTree>
    <p:extLst>
      <p:ext uri="{BB962C8B-B14F-4D97-AF65-F5344CB8AC3E}">
        <p14:creationId xmlns:p14="http://schemas.microsoft.com/office/powerpoint/2010/main" val="3099734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78035222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71944729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21101838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36304379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10.10.2022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72260074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10.10.2022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48650068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10.10.2022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68223406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10.10.2022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94474040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10.10.2022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73103033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10.10.2022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37731915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10.10.2022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62445932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10.10.2022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1178120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garantf1://12064203.10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garantf1://12064203.10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garantf1://10008000.2040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20689"/>
            <a:ext cx="7772400" cy="5328592"/>
          </a:xfrm>
        </p:spPr>
        <p:txBody>
          <a:bodyPr>
            <a:normAutofit fontScale="90000"/>
          </a:bodyPr>
          <a:lstStyle/>
          <a:p>
            <a:r>
              <a:rPr lang="ru-RU" b="1" dirty="0" smtClean="0"/>
              <a:t>Антикоррупционное законодательство</a:t>
            </a:r>
            <a:r>
              <a:rPr lang="ru-RU" dirty="0" smtClean="0"/>
              <a:t> </a:t>
            </a:r>
            <a:br>
              <a:rPr lang="ru-RU" dirty="0" smtClean="0"/>
            </a:br>
            <a:r>
              <a:rPr lang="ru-RU" dirty="0" smtClean="0"/>
              <a:t>(требованиями </a:t>
            </a:r>
            <a:r>
              <a:rPr lang="ru-RU" dirty="0"/>
              <a:t>законодательства и </a:t>
            </a:r>
            <a:r>
              <a:rPr lang="ru-RU" dirty="0" smtClean="0"/>
              <a:t>внутренние документы Компании </a:t>
            </a:r>
            <a:r>
              <a:rPr lang="ru-RU" dirty="0"/>
              <a:t>по вопросам противодействия коррупции и порядком их применения в деятельности </a:t>
            </a:r>
            <a:r>
              <a:rPr lang="ru-RU" dirty="0" smtClean="0"/>
              <a:t>организации)</a:t>
            </a:r>
            <a:endParaRPr lang="ru-RU" b="1" dirty="0"/>
          </a:p>
        </p:txBody>
      </p:sp>
    </p:spTree>
    <p:extLst>
      <p:ext uri="{BB962C8B-B14F-4D97-AF65-F5344CB8AC3E}">
        <p14:creationId xmlns:p14="http://schemas.microsoft.com/office/powerpoint/2010/main" val="356584392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229600" cy="1143000"/>
          </a:xfrm>
        </p:spPr>
        <p:txBody>
          <a:bodyPr>
            <a:noAutofit/>
          </a:bodyPr>
          <a:lstStyle/>
          <a:p>
            <a:r>
              <a:rPr lang="ru-RU" sz="3600" b="1" dirty="0"/>
              <a:t>Основные принципы антикоррупционной деятельности Организации</a:t>
            </a:r>
            <a:endParaRPr lang="ru-RU" sz="3600" dirty="0"/>
          </a:p>
        </p:txBody>
      </p:sp>
      <p:sp>
        <p:nvSpPr>
          <p:cNvPr id="3" name="Объект 2"/>
          <p:cNvSpPr>
            <a:spLocks noGrp="1"/>
          </p:cNvSpPr>
          <p:nvPr>
            <p:ph idx="1"/>
          </p:nvPr>
        </p:nvSpPr>
        <p:spPr>
          <a:xfrm>
            <a:off x="457200" y="1600200"/>
            <a:ext cx="8229600" cy="5141168"/>
          </a:xfrm>
        </p:spPr>
        <p:txBody>
          <a:bodyPr>
            <a:normAutofit fontScale="70000" lnSpcReduction="20000"/>
          </a:bodyPr>
          <a:lstStyle/>
          <a:p>
            <a:pPr marL="0" indent="0">
              <a:buNone/>
            </a:pPr>
            <a:endParaRPr lang="ru-RU" dirty="0"/>
          </a:p>
          <a:p>
            <a:pPr marL="0" indent="0">
              <a:buNone/>
            </a:pPr>
            <a:r>
              <a:rPr lang="ru-RU" dirty="0" smtClean="0"/>
              <a:t>Противодействие </a:t>
            </a:r>
            <a:r>
              <a:rPr lang="ru-RU" dirty="0"/>
              <a:t>коррупции в организации осуществляется на основе следующих принципов:</a:t>
            </a:r>
          </a:p>
          <a:p>
            <a:pPr marL="0" indent="0">
              <a:buNone/>
            </a:pPr>
            <a:r>
              <a:rPr lang="ru-RU" dirty="0"/>
              <a:t>- признание, обеспечение и защита основных прав и свобод человека и гражданина;</a:t>
            </a:r>
          </a:p>
          <a:p>
            <a:pPr marL="0" indent="0">
              <a:buNone/>
            </a:pPr>
            <a:r>
              <a:rPr lang="ru-RU" dirty="0"/>
              <a:t>- законность;</a:t>
            </a:r>
          </a:p>
          <a:p>
            <a:pPr marL="0" indent="0">
              <a:buNone/>
            </a:pPr>
            <a:r>
              <a:rPr lang="ru-RU" dirty="0"/>
              <a:t>- неотвратимость ответственности за совершение коррупционных правонарушений;</a:t>
            </a:r>
          </a:p>
          <a:p>
            <a:pPr marL="0" indent="0">
              <a:buNone/>
            </a:pPr>
            <a:r>
              <a:rPr lang="ru-RU" dirty="0"/>
              <a:t>- комплексное использование организационных, информационно-пропагандистских, социально-экономических, правовых, специальных и иных мер;</a:t>
            </a:r>
          </a:p>
          <a:p>
            <a:pPr marL="0" indent="0">
              <a:buNone/>
            </a:pPr>
            <a:r>
              <a:rPr lang="ru-RU" dirty="0"/>
              <a:t>- приоритетное применение мер по предупреждению коррупции;</a:t>
            </a:r>
          </a:p>
          <a:p>
            <a:pPr marL="0" indent="0">
              <a:buNone/>
            </a:pPr>
            <a:r>
              <a:rPr lang="ru-RU" dirty="0"/>
              <a:t>- сотрудничество учреждения с институтами гражданского общества, организациями и физическими лицами.</a:t>
            </a:r>
          </a:p>
          <a:p>
            <a:pPr marL="0" indent="0">
              <a:buNone/>
            </a:pPr>
            <a:endParaRPr lang="ru-RU" dirty="0"/>
          </a:p>
        </p:txBody>
      </p:sp>
    </p:spTree>
    <p:extLst>
      <p:ext uri="{BB962C8B-B14F-4D97-AF65-F5344CB8AC3E}">
        <p14:creationId xmlns:p14="http://schemas.microsoft.com/office/powerpoint/2010/main" val="138870244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74638"/>
            <a:ext cx="7643192" cy="1143000"/>
          </a:xfrm>
        </p:spPr>
        <p:txBody>
          <a:bodyPr>
            <a:normAutofit fontScale="90000"/>
          </a:bodyPr>
          <a:lstStyle/>
          <a:p>
            <a:pPr lvl="0"/>
            <a:r>
              <a:rPr lang="ru-RU" sz="3600" b="1" dirty="0" smtClean="0"/>
              <a:t/>
            </a:r>
            <a:br>
              <a:rPr lang="ru-RU" sz="3600" b="1" dirty="0" smtClean="0"/>
            </a:br>
            <a:r>
              <a:rPr lang="ru-RU" sz="3600" b="1" dirty="0" smtClean="0"/>
              <a:t>Область </a:t>
            </a:r>
            <a:r>
              <a:rPr lang="ru-RU" sz="3600" b="1" dirty="0"/>
              <a:t>применения политики и круг лиц, попадающих под ее действие</a:t>
            </a:r>
            <a:r>
              <a:rPr lang="ru-RU" dirty="0"/>
              <a:t/>
            </a:r>
            <a:br>
              <a:rPr lang="ru-RU" dirty="0"/>
            </a:br>
            <a:endParaRPr lang="ru-RU" dirty="0"/>
          </a:p>
        </p:txBody>
      </p:sp>
      <p:sp>
        <p:nvSpPr>
          <p:cNvPr id="3" name="Объект 2"/>
          <p:cNvSpPr>
            <a:spLocks noGrp="1"/>
          </p:cNvSpPr>
          <p:nvPr>
            <p:ph idx="1"/>
          </p:nvPr>
        </p:nvSpPr>
        <p:spPr/>
        <p:txBody>
          <a:bodyPr>
            <a:normAutofit/>
          </a:bodyPr>
          <a:lstStyle/>
          <a:p>
            <a:pPr marL="0" indent="0">
              <a:buNone/>
            </a:pPr>
            <a:r>
              <a:rPr lang="ru-RU" b="1" dirty="0"/>
              <a:t>Основным кругом </a:t>
            </a:r>
            <a:r>
              <a:rPr lang="ru-RU" b="1" dirty="0" smtClean="0"/>
              <a:t>лиц </a:t>
            </a:r>
            <a:r>
              <a:rPr lang="ru-RU" dirty="0" smtClean="0"/>
              <a:t>являются сотрудники Компании и другие лица, </a:t>
            </a:r>
            <a:r>
              <a:rPr lang="ru-RU" dirty="0"/>
              <a:t>с которыми учреждение вступает в договорные отношения. </a:t>
            </a:r>
            <a:endParaRPr lang="ru-RU" dirty="0" smtClean="0"/>
          </a:p>
          <a:p>
            <a:pPr marL="0" indent="0">
              <a:buNone/>
            </a:pPr>
            <a:r>
              <a:rPr lang="ru-RU" b="1" dirty="0" smtClean="0"/>
              <a:t>Антикоррупционные </a:t>
            </a:r>
            <a:r>
              <a:rPr lang="ru-RU" b="1" dirty="0"/>
              <a:t>условия </a:t>
            </a:r>
            <a:r>
              <a:rPr lang="ru-RU" dirty="0"/>
              <a:t>и обязательства могут закрепляться в договорах, заключаемых организацией с контрагентами.</a:t>
            </a:r>
          </a:p>
          <a:p>
            <a:pPr marL="0" indent="0">
              <a:buNone/>
            </a:pPr>
            <a:endParaRPr lang="ru-RU" dirty="0"/>
          </a:p>
        </p:txBody>
      </p:sp>
    </p:spTree>
    <p:extLst>
      <p:ext uri="{BB962C8B-B14F-4D97-AF65-F5344CB8AC3E}">
        <p14:creationId xmlns:p14="http://schemas.microsoft.com/office/powerpoint/2010/main" val="172332893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435280" cy="706090"/>
          </a:xfrm>
        </p:spPr>
        <p:txBody>
          <a:bodyPr>
            <a:noAutofit/>
          </a:bodyPr>
          <a:lstStyle/>
          <a:p>
            <a:pPr lvl="0"/>
            <a:r>
              <a:rPr lang="ru-RU" sz="3200" b="1" dirty="0" smtClean="0"/>
              <a:t>Обязанности </a:t>
            </a:r>
            <a:r>
              <a:rPr lang="ru-RU" sz="3200" b="1" dirty="0"/>
              <a:t>работников </a:t>
            </a:r>
            <a:r>
              <a:rPr lang="ru-RU" sz="3200" b="1" dirty="0" smtClean="0"/>
              <a:t>Компании</a:t>
            </a:r>
            <a:r>
              <a:rPr lang="ru-RU" sz="3200" dirty="0"/>
              <a:t/>
            </a:r>
            <a:br>
              <a:rPr lang="ru-RU" sz="3200" dirty="0"/>
            </a:br>
            <a:endParaRPr lang="ru-RU" sz="3200" dirty="0"/>
          </a:p>
        </p:txBody>
      </p:sp>
      <p:sp>
        <p:nvSpPr>
          <p:cNvPr id="3" name="Объект 2"/>
          <p:cNvSpPr>
            <a:spLocks noGrp="1"/>
          </p:cNvSpPr>
          <p:nvPr>
            <p:ph idx="1"/>
          </p:nvPr>
        </p:nvSpPr>
        <p:spPr>
          <a:xfrm>
            <a:off x="179512" y="908720"/>
            <a:ext cx="8784976" cy="5949280"/>
          </a:xfrm>
        </p:spPr>
        <p:txBody>
          <a:bodyPr>
            <a:normAutofit fontScale="70000" lnSpcReduction="20000"/>
          </a:bodyPr>
          <a:lstStyle/>
          <a:p>
            <a:pPr marL="0" indent="0">
              <a:buNone/>
            </a:pPr>
            <a:r>
              <a:rPr lang="ru-RU" dirty="0"/>
              <a:t>Работники организации в связи с исполнением своих трудовых обязанностей должны:</a:t>
            </a:r>
          </a:p>
          <a:p>
            <a:pPr marL="0" indent="0">
              <a:buNone/>
            </a:pPr>
            <a:r>
              <a:rPr lang="ru-RU" dirty="0"/>
              <a:t>- воздерживаться от </a:t>
            </a:r>
            <a:r>
              <a:rPr lang="ru-RU" dirty="0" smtClean="0"/>
              <a:t>участия </a:t>
            </a:r>
            <a:r>
              <a:rPr lang="ru-RU" dirty="0"/>
              <a:t>в совершении коррупционных правонарушений в интересах или от имени организации или в личных интересах;</a:t>
            </a:r>
          </a:p>
          <a:p>
            <a:pPr marL="0" indent="0">
              <a:buNone/>
            </a:pPr>
            <a:r>
              <a:rPr lang="ru-RU" dirty="0"/>
              <a:t>- воздерживаться от поведения, которое может быть истолковано окружающими как готовность совершить или участвовать в совершении коррупционного правонарушения в интересах или от имени организации или в личных интересах;</a:t>
            </a:r>
          </a:p>
          <a:p>
            <a:pPr marL="0" indent="0">
              <a:buNone/>
            </a:pPr>
            <a:r>
              <a:rPr lang="ru-RU" dirty="0"/>
              <a:t>- незамедлительно информировать непосредственного руководителя/лицо, ответственное за реализацию антикоррупционной политики/руководство организации о случаях склонения работника к совершению коррупционных правонарушений;</a:t>
            </a:r>
          </a:p>
          <a:p>
            <a:pPr marL="0" indent="0">
              <a:buNone/>
            </a:pPr>
            <a:r>
              <a:rPr lang="ru-RU" dirty="0"/>
              <a:t>- незамедлительно информировать непосредственного начальника/лицо, ответственное за реализацию антикоррупционной политики/руководство организации о ставшей известной работнику информации о случаях совершения коррупционных правонарушений другими работниками, контрагентами учреждения или иными лицами;</a:t>
            </a:r>
          </a:p>
          <a:p>
            <a:pPr marL="0" indent="0">
              <a:buNone/>
            </a:pPr>
            <a:endParaRPr lang="ru-RU" dirty="0"/>
          </a:p>
        </p:txBody>
      </p:sp>
    </p:spTree>
    <p:extLst>
      <p:ext uri="{BB962C8B-B14F-4D97-AF65-F5344CB8AC3E}">
        <p14:creationId xmlns:p14="http://schemas.microsoft.com/office/powerpoint/2010/main" val="100121479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98178"/>
          </a:xfrm>
        </p:spPr>
        <p:txBody>
          <a:bodyPr>
            <a:normAutofit fontScale="90000"/>
          </a:bodyPr>
          <a:lstStyle/>
          <a:p>
            <a:pPr lvl="0"/>
            <a:r>
              <a:rPr lang="ru-RU" sz="3600" b="1" dirty="0" smtClean="0"/>
              <a:t/>
            </a:r>
            <a:br>
              <a:rPr lang="ru-RU" sz="3600" b="1" dirty="0" smtClean="0"/>
            </a:br>
            <a:r>
              <a:rPr lang="ru-RU" sz="3600" b="1" dirty="0" smtClean="0"/>
              <a:t>Принятие </a:t>
            </a:r>
            <a:r>
              <a:rPr lang="ru-RU" sz="3600" b="1" dirty="0"/>
              <a:t>мер по предупреждению коррупции при взаимодействии с организациями – контрагентами</a:t>
            </a:r>
            <a:r>
              <a:rPr lang="ru-RU" dirty="0"/>
              <a:t/>
            </a:r>
            <a:br>
              <a:rPr lang="ru-RU" dirty="0"/>
            </a:br>
            <a:endParaRPr lang="ru-RU" dirty="0"/>
          </a:p>
        </p:txBody>
      </p:sp>
      <p:sp>
        <p:nvSpPr>
          <p:cNvPr id="3" name="Объект 2"/>
          <p:cNvSpPr>
            <a:spLocks noGrp="1"/>
          </p:cNvSpPr>
          <p:nvPr>
            <p:ph idx="1"/>
          </p:nvPr>
        </p:nvSpPr>
        <p:spPr>
          <a:xfrm>
            <a:off x="457200" y="1844824"/>
            <a:ext cx="8229600" cy="4281339"/>
          </a:xfrm>
        </p:spPr>
        <p:txBody>
          <a:bodyPr>
            <a:normAutofit fontScale="85000" lnSpcReduction="10000"/>
          </a:bodyPr>
          <a:lstStyle/>
          <a:p>
            <a:pPr marL="514350" indent="-514350">
              <a:buFont typeface="+mj-lt"/>
              <a:buAutoNum type="arabicPeriod"/>
            </a:pPr>
            <a:r>
              <a:rPr lang="ru-RU" dirty="0" smtClean="0"/>
              <a:t> </a:t>
            </a:r>
            <a:r>
              <a:rPr lang="ru-RU" dirty="0"/>
              <a:t>У</a:t>
            </a:r>
            <a:r>
              <a:rPr lang="ru-RU" dirty="0" smtClean="0"/>
              <a:t>становление </a:t>
            </a:r>
            <a:r>
              <a:rPr lang="ru-RU" dirty="0"/>
              <a:t>в соответствии с действующим законодательством и сохранение деловых </a:t>
            </a:r>
            <a:r>
              <a:rPr lang="ru-RU" dirty="0" smtClean="0"/>
              <a:t>отношений </a:t>
            </a:r>
            <a:r>
              <a:rPr lang="ru-RU" dirty="0"/>
              <a:t>с </a:t>
            </a:r>
            <a:r>
              <a:rPr lang="ru-RU" dirty="0" smtClean="0"/>
              <a:t>добросовестными организациями.</a:t>
            </a:r>
          </a:p>
          <a:p>
            <a:pPr marL="514350" indent="-514350">
              <a:buFont typeface="+mj-lt"/>
              <a:buAutoNum type="arabicPeriod"/>
            </a:pPr>
            <a:r>
              <a:rPr lang="ru-RU" dirty="0" smtClean="0"/>
              <a:t>Распространение </a:t>
            </a:r>
            <a:r>
              <a:rPr lang="ru-RU" dirty="0"/>
              <a:t>среди организаций - контрагентов программ, политик, стандартов поведения, процедур и правил, направленных на профилактику и противодействие коррупции, которые применяются в </a:t>
            </a:r>
            <a:r>
              <a:rPr lang="ru-RU" dirty="0" smtClean="0"/>
              <a:t>Компании. </a:t>
            </a:r>
          </a:p>
          <a:p>
            <a:pPr marL="514350" indent="-514350">
              <a:buFont typeface="+mj-lt"/>
              <a:buAutoNum type="arabicPeriod"/>
            </a:pPr>
            <a:r>
              <a:rPr lang="ru-RU" dirty="0"/>
              <a:t>И</a:t>
            </a:r>
            <a:r>
              <a:rPr lang="ru-RU" dirty="0" smtClean="0"/>
              <a:t>нформирование </a:t>
            </a:r>
            <a:r>
              <a:rPr lang="ru-RU" dirty="0"/>
              <a:t>контрагентов о степени реализации антикоррупционных мер.</a:t>
            </a:r>
          </a:p>
          <a:p>
            <a:pPr marL="514350" indent="-514350">
              <a:buFont typeface="+mj-lt"/>
              <a:buAutoNum type="arabicPeriod"/>
            </a:pPr>
            <a:endParaRPr lang="ru-RU" dirty="0"/>
          </a:p>
        </p:txBody>
      </p:sp>
    </p:spTree>
    <p:extLst>
      <p:ext uri="{BB962C8B-B14F-4D97-AF65-F5344CB8AC3E}">
        <p14:creationId xmlns:p14="http://schemas.microsoft.com/office/powerpoint/2010/main" val="147668598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b="1" dirty="0"/>
              <a:t>Оценка коррупционных рисков</a:t>
            </a:r>
            <a:r>
              <a:rPr lang="ru-RU" dirty="0"/>
              <a:t/>
            </a:r>
            <a:br>
              <a:rPr lang="ru-RU" dirty="0"/>
            </a:br>
            <a:endParaRPr lang="ru-RU" dirty="0"/>
          </a:p>
        </p:txBody>
      </p:sp>
      <p:sp>
        <p:nvSpPr>
          <p:cNvPr id="3" name="Объект 2"/>
          <p:cNvSpPr>
            <a:spLocks noGrp="1"/>
          </p:cNvSpPr>
          <p:nvPr>
            <p:ph idx="1"/>
          </p:nvPr>
        </p:nvSpPr>
        <p:spPr>
          <a:xfrm>
            <a:off x="251520" y="1484784"/>
            <a:ext cx="8640960" cy="4752528"/>
          </a:xfrm>
        </p:spPr>
        <p:txBody>
          <a:bodyPr>
            <a:normAutofit/>
          </a:bodyPr>
          <a:lstStyle/>
          <a:p>
            <a:r>
              <a:rPr lang="ru-RU" dirty="0" smtClean="0"/>
              <a:t>Для профилактики и противодействия коррупции в организации мы проводим оценку коррупционных рисков. Оцениваются процессы, которые потенциально несут в себе возможность нарушения коррупционного законодательства. А также в этом же ключе оцениваются и должности.</a:t>
            </a:r>
            <a:endParaRPr lang="ru-RU" dirty="0"/>
          </a:p>
          <a:p>
            <a:endParaRPr lang="ru-RU" dirty="0"/>
          </a:p>
        </p:txBody>
      </p:sp>
    </p:spTree>
    <p:extLst>
      <p:ext uri="{BB962C8B-B14F-4D97-AF65-F5344CB8AC3E}">
        <p14:creationId xmlns:p14="http://schemas.microsoft.com/office/powerpoint/2010/main" val="80065800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9108"/>
            <a:ext cx="8229600" cy="1143000"/>
          </a:xfrm>
        </p:spPr>
        <p:txBody>
          <a:bodyPr>
            <a:normAutofit fontScale="90000"/>
          </a:bodyPr>
          <a:lstStyle/>
          <a:p>
            <a:pPr lvl="0"/>
            <a:r>
              <a:rPr lang="ru-RU" sz="3600" b="1" dirty="0"/>
              <a:t>Оценка коррупционных рисков</a:t>
            </a:r>
            <a:r>
              <a:rPr lang="ru-RU" dirty="0"/>
              <a:t/>
            </a:r>
            <a:br>
              <a:rPr lang="ru-RU" dirty="0"/>
            </a:br>
            <a:endParaRPr lang="ru-RU" dirty="0"/>
          </a:p>
        </p:txBody>
      </p:sp>
      <p:sp>
        <p:nvSpPr>
          <p:cNvPr id="3" name="Объект 2"/>
          <p:cNvSpPr>
            <a:spLocks noGrp="1"/>
          </p:cNvSpPr>
          <p:nvPr>
            <p:ph idx="1"/>
          </p:nvPr>
        </p:nvSpPr>
        <p:spPr>
          <a:xfrm>
            <a:off x="251520" y="548680"/>
            <a:ext cx="8640960" cy="6624736"/>
          </a:xfrm>
        </p:spPr>
        <p:txBody>
          <a:bodyPr>
            <a:normAutofit fontScale="70000" lnSpcReduction="20000"/>
          </a:bodyPr>
          <a:lstStyle/>
          <a:p>
            <a:r>
              <a:rPr lang="ru-RU" dirty="0"/>
              <a:t>Оценка коррупционных рисков проводится на регулярной основе. При этом возможен следующий порядок проведения оценки коррупционных рисков:</a:t>
            </a:r>
          </a:p>
          <a:p>
            <a:r>
              <a:rPr lang="ru-RU" dirty="0"/>
              <a:t>- представить деятельность организации в виде отдельных хозяйственных процессов, в каждом из которых выделить составные элементы (</a:t>
            </a:r>
            <a:r>
              <a:rPr lang="ru-RU" dirty="0" err="1"/>
              <a:t>подпроцессы</a:t>
            </a:r>
            <a:r>
              <a:rPr lang="ru-RU" dirty="0"/>
              <a:t>);</a:t>
            </a:r>
          </a:p>
          <a:p>
            <a:r>
              <a:rPr lang="ru-RU" dirty="0"/>
              <a:t>- выделить «критические точки» - для каждого процесса и определить те элементы (</a:t>
            </a:r>
            <a:r>
              <a:rPr lang="ru-RU" dirty="0" err="1"/>
              <a:t>подпроцессы</a:t>
            </a:r>
            <a:r>
              <a:rPr lang="ru-RU" dirty="0"/>
              <a:t>), при реализации которых наиболее вероятно возникновение коррупционных правонарушений;</a:t>
            </a:r>
          </a:p>
          <a:p>
            <a:r>
              <a:rPr lang="ru-RU" dirty="0"/>
              <a:t>- для каждого </a:t>
            </a:r>
            <a:r>
              <a:rPr lang="ru-RU" dirty="0" err="1"/>
              <a:t>подпроцесса</a:t>
            </a:r>
            <a:r>
              <a:rPr lang="ru-RU" dirty="0"/>
              <a:t>, реализация которого связана с коррупционным риском, составить описание возможных коррупционных правонарушений, включающее:</a:t>
            </a:r>
          </a:p>
          <a:p>
            <a:r>
              <a:rPr lang="ru-RU" dirty="0"/>
              <a:t>- характеристику выгоды или преимущества, которое может быть получено организацией  или ее отдельными работниками при совершении «коррупционного правонарушения»;</a:t>
            </a:r>
          </a:p>
          <a:p>
            <a:r>
              <a:rPr lang="ru-RU" dirty="0"/>
              <a:t>- должности в организации, которые являются «ключевыми» для совершения коррупционного правонарушения - участие каких должностных лиц организации необходимо, чтобы совершение коррупционного правонарушения стало возможным;</a:t>
            </a:r>
          </a:p>
          <a:p>
            <a:r>
              <a:rPr lang="ru-RU" dirty="0"/>
              <a:t>- вероятные формы осуществления коррупционных платежей</a:t>
            </a:r>
            <a:r>
              <a:rPr lang="ru-RU" dirty="0" smtClean="0"/>
              <a:t>;</a:t>
            </a:r>
            <a:endParaRPr lang="ru-RU" dirty="0"/>
          </a:p>
        </p:txBody>
      </p:sp>
    </p:spTree>
    <p:extLst>
      <p:ext uri="{BB962C8B-B14F-4D97-AF65-F5344CB8AC3E}">
        <p14:creationId xmlns:p14="http://schemas.microsoft.com/office/powerpoint/2010/main" val="163072088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9108"/>
            <a:ext cx="8229600" cy="1143000"/>
          </a:xfrm>
        </p:spPr>
        <p:txBody>
          <a:bodyPr>
            <a:normAutofit fontScale="90000"/>
          </a:bodyPr>
          <a:lstStyle/>
          <a:p>
            <a:pPr lvl="0"/>
            <a:r>
              <a:rPr lang="ru-RU" sz="3600" b="1" dirty="0"/>
              <a:t>Оценка коррупционных рисков</a:t>
            </a:r>
            <a:r>
              <a:rPr lang="ru-RU" dirty="0"/>
              <a:t/>
            </a:r>
            <a:br>
              <a:rPr lang="ru-RU" dirty="0"/>
            </a:br>
            <a:endParaRPr lang="ru-RU" dirty="0"/>
          </a:p>
        </p:txBody>
      </p:sp>
      <p:sp>
        <p:nvSpPr>
          <p:cNvPr id="3" name="Объект 2"/>
          <p:cNvSpPr>
            <a:spLocks noGrp="1"/>
          </p:cNvSpPr>
          <p:nvPr>
            <p:ph idx="1"/>
          </p:nvPr>
        </p:nvSpPr>
        <p:spPr>
          <a:xfrm>
            <a:off x="251520" y="764704"/>
            <a:ext cx="8640960" cy="5976664"/>
          </a:xfrm>
        </p:spPr>
        <p:txBody>
          <a:bodyPr>
            <a:normAutofit fontScale="62500" lnSpcReduction="20000"/>
          </a:bodyPr>
          <a:lstStyle/>
          <a:p>
            <a:r>
              <a:rPr lang="ru-RU" dirty="0" smtClean="0"/>
              <a:t>На </a:t>
            </a:r>
            <a:r>
              <a:rPr lang="ru-RU" dirty="0"/>
              <a:t>основании проведенного анализа подготовить «карту коррупционных рисков организации» - сводное описание «критических точек» и возможных коррупционных правонарушений;</a:t>
            </a:r>
          </a:p>
          <a:p>
            <a:r>
              <a:rPr lang="ru-RU" dirty="0"/>
              <a:t>- разработать комплекс мер по устранению или минимизации коррупционных рисков. Такие меры рекомендуется разработать для каждой «критической точки». В зависимости от специфики конкретного процесса такие меры могут включать:</a:t>
            </a:r>
          </a:p>
          <a:p>
            <a:r>
              <a:rPr lang="ru-RU" dirty="0"/>
              <a:t>- детальную регламентацию способа и сроков совершения действий работником в «критической точке»;</a:t>
            </a:r>
          </a:p>
          <a:p>
            <a:r>
              <a:rPr lang="ru-RU" dirty="0"/>
              <a:t>- реинжиниринг функций, в том числе их перераспределение между структурными подразделениями внутри организации;</a:t>
            </a:r>
          </a:p>
          <a:p>
            <a:r>
              <a:rPr lang="ru-RU" dirty="0"/>
              <a:t>- введение или расширение процессуальных форм внешнего взаимодействия работников организации (с представителями </a:t>
            </a:r>
            <a:r>
              <a:rPr lang="ru-RU" dirty="0">
                <a:hlinkClick r:id="" action="ppaction://hlinkfile"/>
              </a:rPr>
              <a:t>контрагентов</a:t>
            </a:r>
            <a:r>
              <a:rPr lang="ru-RU" dirty="0"/>
              <a:t>, органов государственной власти), например, использование информационных технологий в качестве приоритетного направления для осуществления такого взаимодействия;</a:t>
            </a:r>
          </a:p>
          <a:p>
            <a:r>
              <a:rPr lang="ru-RU" dirty="0"/>
              <a:t>- установление дополнительных форм отчетности работников о результатах принятых решений;</a:t>
            </a:r>
          </a:p>
          <a:p>
            <a:r>
              <a:rPr lang="ru-RU" dirty="0"/>
              <a:t>- введение ограничений, затрудняющих осуществление коррупционных платежей и т.д.</a:t>
            </a:r>
          </a:p>
          <a:p>
            <a:pPr marL="0" indent="0">
              <a:buNone/>
            </a:pPr>
            <a:endParaRPr lang="ru-RU" dirty="0"/>
          </a:p>
        </p:txBody>
      </p:sp>
    </p:spTree>
    <p:extLst>
      <p:ext uri="{BB962C8B-B14F-4D97-AF65-F5344CB8AC3E}">
        <p14:creationId xmlns:p14="http://schemas.microsoft.com/office/powerpoint/2010/main" val="96150240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1772816"/>
            <a:ext cx="7571184" cy="2880320"/>
          </a:xfrm>
        </p:spPr>
        <p:txBody>
          <a:bodyPr>
            <a:normAutofit/>
          </a:bodyPr>
          <a:lstStyle/>
          <a:p>
            <a:pPr lvl="0"/>
            <a:r>
              <a:rPr lang="ru-RU" sz="3600" b="1" dirty="0" smtClean="0"/>
              <a:t/>
            </a:r>
            <a:br>
              <a:rPr lang="ru-RU" sz="3600" b="1" dirty="0" smtClean="0"/>
            </a:br>
            <a:r>
              <a:rPr lang="ru-RU" sz="3600" b="1" dirty="0" smtClean="0"/>
              <a:t>Компания ДИК с</a:t>
            </a:r>
            <a:r>
              <a:rPr lang="ru-RU" sz="3100" b="1" dirty="0" smtClean="0"/>
              <a:t>отрудничает </a:t>
            </a:r>
            <a:r>
              <a:rPr lang="ru-RU" sz="3100" b="1" dirty="0"/>
              <a:t>с правоохранительными органами </a:t>
            </a:r>
            <a:r>
              <a:rPr lang="ru-RU" sz="3100" b="1" dirty="0" smtClean="0"/>
              <a:t>в </a:t>
            </a:r>
            <a:r>
              <a:rPr lang="ru-RU" sz="3100" b="1" dirty="0"/>
              <a:t>сфере противодействия коррупции</a:t>
            </a:r>
            <a:r>
              <a:rPr lang="ru-RU" dirty="0"/>
              <a:t/>
            </a:r>
            <a:br>
              <a:rPr lang="ru-RU" dirty="0"/>
            </a:br>
            <a:endParaRPr lang="ru-RU" dirty="0"/>
          </a:p>
        </p:txBody>
      </p:sp>
    </p:spTree>
    <p:extLst>
      <p:ext uri="{BB962C8B-B14F-4D97-AF65-F5344CB8AC3E}">
        <p14:creationId xmlns:p14="http://schemas.microsoft.com/office/powerpoint/2010/main" val="12346814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b="1" dirty="0"/>
              <a:t>Ответственность за несоблюдение </a:t>
            </a:r>
            <a:br>
              <a:rPr lang="ru-RU" sz="3100" b="1" dirty="0"/>
            </a:br>
            <a:r>
              <a:rPr lang="ru-RU" sz="3100" b="1" dirty="0"/>
              <a:t>требований антикоррупционной политики</a:t>
            </a:r>
            <a:r>
              <a:rPr lang="ru-RU" dirty="0"/>
              <a:t/>
            </a:r>
            <a:br>
              <a:rPr lang="ru-RU" dirty="0"/>
            </a:br>
            <a:endParaRPr lang="ru-RU" dirty="0"/>
          </a:p>
        </p:txBody>
      </p:sp>
      <p:sp>
        <p:nvSpPr>
          <p:cNvPr id="3" name="Объект 2"/>
          <p:cNvSpPr>
            <a:spLocks noGrp="1"/>
          </p:cNvSpPr>
          <p:nvPr>
            <p:ph idx="1"/>
          </p:nvPr>
        </p:nvSpPr>
        <p:spPr>
          <a:xfrm>
            <a:off x="251520" y="1052736"/>
            <a:ext cx="8640960" cy="5616624"/>
          </a:xfrm>
        </p:spPr>
        <p:txBody>
          <a:bodyPr>
            <a:normAutofit fontScale="70000" lnSpcReduction="20000"/>
          </a:bodyPr>
          <a:lstStyle/>
          <a:p>
            <a:r>
              <a:rPr lang="ru-RU" dirty="0" smtClean="0"/>
              <a:t>Все сотрудники Компании </a:t>
            </a:r>
            <a:r>
              <a:rPr lang="ru-RU" dirty="0"/>
              <a:t>должны соблюдать нормы российского антикоррупционного законодательства, установленные, в том числе, Уголовным кодексом Российской Федерации, Кодексом Российский Федерации об административных правонарушениях, Федеральным законом от 25.12.2008  № 273-ФЗ «О противодействии коррупции» и иными нормативными актами, основными требованиями которых являются запрет дачи взяток, запрет получения взяток, запрет подкупа и запрет посредничества во взяточничестве.</a:t>
            </a:r>
          </a:p>
          <a:p>
            <a:r>
              <a:rPr lang="ru-RU" dirty="0" smtClean="0"/>
              <a:t>Все сотрудники Компании </a:t>
            </a:r>
            <a:r>
              <a:rPr lang="ru-RU" dirty="0"/>
              <a:t>несут ответственность, предусмотренную действующим законодательством Российском Федерации, за соблюдение принципов и требовании настоящей Антикоррупционной политики.</a:t>
            </a:r>
          </a:p>
          <a:p>
            <a:r>
              <a:rPr lang="ru-RU" dirty="0"/>
              <a:t>Лица, виновные в нарушении требовании настоящей </a:t>
            </a:r>
            <a:r>
              <a:rPr lang="ru-RU" dirty="0" smtClean="0"/>
              <a:t>Антикоррупционной </a:t>
            </a:r>
            <a:r>
              <a:rPr lang="ru-RU" dirty="0"/>
              <a:t>политики, могут быть привлечены к дисциплинарной, административной, гражданско-правовой или уголовной ответственности по инициативе </a:t>
            </a:r>
            <a:r>
              <a:rPr lang="ru-RU" dirty="0" smtClean="0"/>
              <a:t>Компании, </a:t>
            </a:r>
            <a:r>
              <a:rPr lang="ru-RU" dirty="0"/>
              <a:t>правоохранительных органов или иных лиц в порядке и по основаниям, предусмотренным 'законодательством Российской Федерации.</a:t>
            </a:r>
          </a:p>
          <a:p>
            <a:pPr marL="0" indent="0">
              <a:buNone/>
            </a:pPr>
            <a:endParaRPr lang="ru-RU" dirty="0"/>
          </a:p>
        </p:txBody>
      </p:sp>
    </p:spTree>
    <p:extLst>
      <p:ext uri="{BB962C8B-B14F-4D97-AF65-F5344CB8AC3E}">
        <p14:creationId xmlns:p14="http://schemas.microsoft.com/office/powerpoint/2010/main" val="409459450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b="1" dirty="0"/>
              <a:t>Понятия и определения</a:t>
            </a:r>
            <a:r>
              <a:rPr lang="ru-RU" dirty="0"/>
              <a:t/>
            </a:r>
            <a:br>
              <a:rPr lang="ru-RU" dirty="0"/>
            </a:br>
            <a:endParaRPr lang="ru-RU" dirty="0"/>
          </a:p>
        </p:txBody>
      </p:sp>
      <p:sp>
        <p:nvSpPr>
          <p:cNvPr id="3" name="Объект 2"/>
          <p:cNvSpPr>
            <a:spLocks noGrp="1"/>
          </p:cNvSpPr>
          <p:nvPr>
            <p:ph idx="1"/>
          </p:nvPr>
        </p:nvSpPr>
        <p:spPr>
          <a:xfrm>
            <a:off x="457200" y="980728"/>
            <a:ext cx="8229600" cy="5544616"/>
          </a:xfrm>
        </p:spPr>
        <p:txBody>
          <a:bodyPr>
            <a:normAutofit fontScale="85000" lnSpcReduction="20000"/>
          </a:bodyPr>
          <a:lstStyle/>
          <a:p>
            <a:r>
              <a:rPr lang="ru-RU" b="1" u="sng" dirty="0"/>
              <a:t>Коррупция</a:t>
            </a:r>
            <a:r>
              <a:rPr lang="ru-RU" dirty="0"/>
              <a:t> – злоупотребление служебным положением, дача взятки, получение взятки, злоупотребление полномочиями,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 ценностей, иного имущества или услуг имущественного характера, иных имущественных прав для себя или для третьих лиц либо незаконное предоставление такой выгоды указанному лицу другими физическими лицами. Коррупцией также является совершение перечисленных деяний от имени или в интересах юридического лица (</a:t>
            </a:r>
            <a:r>
              <a:rPr lang="ru-RU" dirty="0">
                <a:hlinkClick r:id="rId2"/>
              </a:rPr>
              <a:t>пункт 1 статьи 1</a:t>
            </a:r>
            <a:r>
              <a:rPr lang="ru-RU" dirty="0"/>
              <a:t> Федерального закона от 25.12.2008 № 273-ФЗ «О противодействии коррупции»).</a:t>
            </a:r>
          </a:p>
          <a:p>
            <a:endParaRPr lang="ru-RU" dirty="0"/>
          </a:p>
        </p:txBody>
      </p:sp>
    </p:spTree>
    <p:extLst>
      <p:ext uri="{BB962C8B-B14F-4D97-AF65-F5344CB8AC3E}">
        <p14:creationId xmlns:p14="http://schemas.microsoft.com/office/powerpoint/2010/main" val="262414804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Понятия и определения</a:t>
            </a:r>
            <a:endParaRPr lang="ru-RU" dirty="0"/>
          </a:p>
        </p:txBody>
      </p:sp>
      <p:sp>
        <p:nvSpPr>
          <p:cNvPr id="3" name="Объект 2"/>
          <p:cNvSpPr>
            <a:spLocks noGrp="1"/>
          </p:cNvSpPr>
          <p:nvPr>
            <p:ph idx="1"/>
          </p:nvPr>
        </p:nvSpPr>
        <p:spPr/>
        <p:txBody>
          <a:bodyPr>
            <a:normAutofit fontScale="70000" lnSpcReduction="20000"/>
          </a:bodyPr>
          <a:lstStyle/>
          <a:p>
            <a:pPr marL="0" indent="0">
              <a:buNone/>
            </a:pPr>
            <a:r>
              <a:rPr lang="ru-RU" b="1" u="sng" dirty="0"/>
              <a:t>Противодействие коррупции</a:t>
            </a:r>
            <a:r>
              <a:rPr lang="ru-RU" dirty="0"/>
              <a:t> – деятельность федеральных органов государственной власти, органов государственной власти субъектов Российской Федерации, органов местного самоуправления, институтов гражданского общества, организаций и физических лиц в пределах их полномочий (</a:t>
            </a:r>
            <a:r>
              <a:rPr lang="ru-RU" dirty="0">
                <a:hlinkClick r:id="rId2"/>
              </a:rPr>
              <a:t>пункт 2 статьи 1</a:t>
            </a:r>
            <a:r>
              <a:rPr lang="ru-RU" dirty="0"/>
              <a:t> Федерального закона от 25.12.2008  № 273-ФЗ «О противодействии коррупции»):</a:t>
            </a:r>
          </a:p>
          <a:p>
            <a:r>
              <a:rPr lang="ru-RU" u="sng" dirty="0"/>
              <a:t>а) по предупреждению коррупции, в том числе по выявлению и последующему устранению причин коррупции (профилактика коррупции);</a:t>
            </a:r>
            <a:endParaRPr lang="ru-RU" dirty="0"/>
          </a:p>
          <a:p>
            <a:r>
              <a:rPr lang="ru-RU" u="sng" dirty="0"/>
              <a:t>б) по выявлению, предупреждению, пресечению, раскрытию и расследованию коррупционных правонарушений (борьба с коррупцией);</a:t>
            </a:r>
            <a:endParaRPr lang="ru-RU" dirty="0"/>
          </a:p>
          <a:p>
            <a:r>
              <a:rPr lang="ru-RU" u="sng" dirty="0"/>
              <a:t>в) по минимизации и (или) ликвидации последствий коррупционных правонарушений.</a:t>
            </a:r>
            <a:endParaRPr lang="ru-RU" dirty="0"/>
          </a:p>
          <a:p>
            <a:endParaRPr lang="ru-RU" dirty="0"/>
          </a:p>
        </p:txBody>
      </p:sp>
    </p:spTree>
    <p:extLst>
      <p:ext uri="{BB962C8B-B14F-4D97-AF65-F5344CB8AC3E}">
        <p14:creationId xmlns:p14="http://schemas.microsoft.com/office/powerpoint/2010/main" val="83826513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Понятия и определения</a:t>
            </a:r>
            <a:endParaRPr lang="ru-RU" dirty="0"/>
          </a:p>
        </p:txBody>
      </p:sp>
      <p:sp>
        <p:nvSpPr>
          <p:cNvPr id="3" name="Объект 2"/>
          <p:cNvSpPr>
            <a:spLocks noGrp="1"/>
          </p:cNvSpPr>
          <p:nvPr>
            <p:ph idx="1"/>
          </p:nvPr>
        </p:nvSpPr>
        <p:spPr/>
        <p:txBody>
          <a:bodyPr>
            <a:normAutofit lnSpcReduction="10000"/>
          </a:bodyPr>
          <a:lstStyle/>
          <a:p>
            <a:r>
              <a:rPr lang="ru-RU" b="1" dirty="0"/>
              <a:t>Организация</a:t>
            </a:r>
            <a:r>
              <a:rPr lang="ru-RU" dirty="0"/>
              <a:t> – юридическое лицо независимо от формы собственности, организационно-правовой формы и отраслевой принадлежности.</a:t>
            </a:r>
          </a:p>
          <a:p>
            <a:r>
              <a:rPr lang="ru-RU" b="1" dirty="0"/>
              <a:t>Контрагент</a:t>
            </a:r>
            <a:r>
              <a:rPr lang="ru-RU" dirty="0"/>
              <a:t> – любое российское или иностранное юридическое или физическое лицо, с которым организация вступает в договорные отношения, за исключением трудовых отношений.</a:t>
            </a:r>
          </a:p>
        </p:txBody>
      </p:sp>
    </p:spTree>
    <p:extLst>
      <p:ext uri="{BB962C8B-B14F-4D97-AF65-F5344CB8AC3E}">
        <p14:creationId xmlns:p14="http://schemas.microsoft.com/office/powerpoint/2010/main" val="218368903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Понятия и определения</a:t>
            </a:r>
            <a:endParaRPr lang="ru-RU" dirty="0"/>
          </a:p>
        </p:txBody>
      </p:sp>
      <p:sp>
        <p:nvSpPr>
          <p:cNvPr id="3" name="Объект 2"/>
          <p:cNvSpPr>
            <a:spLocks noGrp="1"/>
          </p:cNvSpPr>
          <p:nvPr>
            <p:ph idx="1"/>
          </p:nvPr>
        </p:nvSpPr>
        <p:spPr>
          <a:xfrm>
            <a:off x="251520" y="1196752"/>
            <a:ext cx="8640960" cy="5328592"/>
          </a:xfrm>
        </p:spPr>
        <p:txBody>
          <a:bodyPr>
            <a:normAutofit fontScale="77500" lnSpcReduction="20000"/>
          </a:bodyPr>
          <a:lstStyle/>
          <a:p>
            <a:r>
              <a:rPr lang="ru-RU" b="1" dirty="0"/>
              <a:t>Взятка</a:t>
            </a:r>
            <a:r>
              <a:rPr lang="ru-RU" dirty="0"/>
              <a:t> – получение должностным </a:t>
            </a:r>
            <a:r>
              <a:rPr lang="ru-RU" dirty="0" smtClean="0"/>
              <a:t>лицом лично </a:t>
            </a:r>
            <a:r>
              <a:rPr lang="ru-RU" dirty="0"/>
              <a:t>или через посредника денег, ценных бумаг, иного имущества либо в виде незаконных оказания ему услуг имущественного характера, предоставления иных имущественных прав за совершение действий (бездействие) в пользу взяткодателя или представляемых им лиц, если такие действия (бездействие) входят в служебные полномочия должностного лица </a:t>
            </a:r>
            <a:r>
              <a:rPr lang="ru-RU" dirty="0" smtClean="0"/>
              <a:t>.</a:t>
            </a:r>
          </a:p>
          <a:p>
            <a:r>
              <a:rPr lang="ru-RU" b="1" dirty="0" smtClean="0"/>
              <a:t>Коммерческий </a:t>
            </a:r>
            <a:r>
              <a:rPr lang="ru-RU" b="1" dirty="0"/>
              <a:t>подкуп</a:t>
            </a:r>
            <a:r>
              <a:rPr lang="ru-RU" dirty="0"/>
              <a:t> – незаконные передача лицу, выполняющему управленческие функции в коммерческой или иной организации, денег, ценных бумаг, иного имущества, оказание ему услуг имущественного характера, предоставление иных имущественных прав за совершение действий (бездействие) в интересах дающего в связи с занимаемым этим лицом служебным положением (</a:t>
            </a:r>
            <a:r>
              <a:rPr lang="ru-RU" dirty="0">
                <a:hlinkClick r:id="rId2"/>
              </a:rPr>
              <a:t>часть 1 статьи 204</a:t>
            </a:r>
            <a:r>
              <a:rPr lang="ru-RU" dirty="0"/>
              <a:t> Уголовного кодекса Российской Федерации).</a:t>
            </a:r>
            <a:endParaRPr lang="ru-RU" dirty="0" smtClean="0"/>
          </a:p>
        </p:txBody>
      </p:sp>
    </p:spTree>
    <p:extLst>
      <p:ext uri="{BB962C8B-B14F-4D97-AF65-F5344CB8AC3E}">
        <p14:creationId xmlns:p14="http://schemas.microsoft.com/office/powerpoint/2010/main" val="94868703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Понятия и определения</a:t>
            </a:r>
            <a:endParaRPr lang="ru-RU" dirty="0"/>
          </a:p>
        </p:txBody>
      </p:sp>
      <p:sp>
        <p:nvSpPr>
          <p:cNvPr id="3" name="Объект 2"/>
          <p:cNvSpPr>
            <a:spLocks noGrp="1"/>
          </p:cNvSpPr>
          <p:nvPr>
            <p:ph idx="1"/>
          </p:nvPr>
        </p:nvSpPr>
        <p:spPr/>
        <p:txBody>
          <a:bodyPr/>
          <a:lstStyle/>
          <a:p>
            <a:r>
              <a:rPr lang="ru-RU" b="1" dirty="0"/>
              <a:t>Конфликт </a:t>
            </a:r>
            <a:r>
              <a:rPr lang="ru-RU" b="1" dirty="0" smtClean="0"/>
              <a:t>интересов</a:t>
            </a:r>
          </a:p>
          <a:p>
            <a:r>
              <a:rPr lang="ru-RU" b="1" dirty="0"/>
              <a:t>Личная заинтересованность работника (представителя организации)</a:t>
            </a:r>
            <a:endParaRPr lang="ru-RU" dirty="0"/>
          </a:p>
        </p:txBody>
      </p:sp>
    </p:spTree>
    <p:extLst>
      <p:ext uri="{BB962C8B-B14F-4D97-AF65-F5344CB8AC3E}">
        <p14:creationId xmlns:p14="http://schemas.microsoft.com/office/powerpoint/2010/main" val="186107370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Понятия и определения</a:t>
            </a:r>
            <a:endParaRPr lang="ru-RU" dirty="0"/>
          </a:p>
        </p:txBody>
      </p:sp>
      <p:sp>
        <p:nvSpPr>
          <p:cNvPr id="3" name="Объект 2"/>
          <p:cNvSpPr>
            <a:spLocks noGrp="1"/>
          </p:cNvSpPr>
          <p:nvPr>
            <p:ph idx="1"/>
          </p:nvPr>
        </p:nvSpPr>
        <p:spPr/>
        <p:txBody>
          <a:bodyPr>
            <a:normAutofit fontScale="70000" lnSpcReduction="20000"/>
          </a:bodyPr>
          <a:lstStyle/>
          <a:p>
            <a:r>
              <a:rPr lang="ru-RU" b="1" dirty="0"/>
              <a:t>Коррупционное правонарушение</a:t>
            </a:r>
            <a:r>
              <a:rPr lang="ru-RU" dirty="0"/>
              <a:t> -  деяние,  обладающее признаками коррупции,  за которые нормативным правовым актом предусмотрена  гражданско-правовая,  дисциплинарная, административная или уголовная ответственность.</a:t>
            </a:r>
          </a:p>
          <a:p>
            <a:r>
              <a:rPr lang="ru-RU" b="1" dirty="0">
                <a:solidFill>
                  <a:srgbClr val="FF0000"/>
                </a:solidFill>
              </a:rPr>
              <a:t>Коррупционный  фактор</a:t>
            </a:r>
            <a:r>
              <a:rPr lang="ru-RU" dirty="0">
                <a:solidFill>
                  <a:srgbClr val="FF0000"/>
                </a:solidFill>
              </a:rPr>
              <a:t>  -  явление или совокупность явлений,  порождающих коррупционные правонарушения или способствующие их распространению.</a:t>
            </a:r>
          </a:p>
          <a:p>
            <a:r>
              <a:rPr lang="ru-RU" b="1" dirty="0"/>
              <a:t>Предупреждение коррупции</a:t>
            </a:r>
            <a:r>
              <a:rPr lang="ru-RU" dirty="0"/>
              <a:t>  -  деятельность в рамках антикоррупционной политики организации, направленная на выявление,  изучение,  ограничение либо устранение явлений,  порождающих коррупционные правонарушения или способствующих их распространению.</a:t>
            </a:r>
          </a:p>
          <a:p>
            <a:endParaRPr lang="ru-RU" dirty="0"/>
          </a:p>
        </p:txBody>
      </p:sp>
    </p:spTree>
    <p:extLst>
      <p:ext uri="{BB962C8B-B14F-4D97-AF65-F5344CB8AC3E}">
        <p14:creationId xmlns:p14="http://schemas.microsoft.com/office/powerpoint/2010/main" val="357691644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ru-RU" b="1" dirty="0" smtClean="0"/>
              <a:t>Антикоррупционная политика компании ДИК</a:t>
            </a:r>
            <a:endParaRPr lang="ru-RU" b="1" dirty="0"/>
          </a:p>
        </p:txBody>
      </p:sp>
      <p:sp>
        <p:nvSpPr>
          <p:cNvPr id="5" name="Подзаголовок 4"/>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150527597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229600" cy="1143000"/>
          </a:xfrm>
        </p:spPr>
        <p:txBody>
          <a:bodyPr>
            <a:noAutofit/>
          </a:bodyPr>
          <a:lstStyle/>
          <a:p>
            <a:r>
              <a:rPr lang="ru-RU" sz="3600" b="1" dirty="0"/>
              <a:t>Основные принципы антикоррупционной деятельности Организации</a:t>
            </a:r>
            <a:endParaRPr lang="ru-RU" sz="3600" dirty="0"/>
          </a:p>
        </p:txBody>
      </p:sp>
      <p:sp>
        <p:nvSpPr>
          <p:cNvPr id="3" name="Объект 2"/>
          <p:cNvSpPr>
            <a:spLocks noGrp="1"/>
          </p:cNvSpPr>
          <p:nvPr>
            <p:ph idx="1"/>
          </p:nvPr>
        </p:nvSpPr>
        <p:spPr>
          <a:xfrm>
            <a:off x="457200" y="1844824"/>
            <a:ext cx="8229600" cy="4896544"/>
          </a:xfrm>
        </p:spPr>
        <p:txBody>
          <a:bodyPr>
            <a:normAutofit fontScale="77500" lnSpcReduction="20000"/>
          </a:bodyPr>
          <a:lstStyle/>
          <a:p>
            <a:pPr marL="0" indent="0">
              <a:buNone/>
            </a:pPr>
            <a:r>
              <a:rPr lang="ru-RU" dirty="0"/>
              <a:t>Антикоррупционная политика Организации  основывается на следующих ключевых принципах:</a:t>
            </a:r>
          </a:p>
          <a:p>
            <a:pPr marL="0" indent="0">
              <a:buNone/>
            </a:pPr>
            <a:r>
              <a:rPr lang="ru-RU" dirty="0"/>
              <a:t>1. Принцип соответствия Антикоррупционной политики организации действующему законодательству и общепринятым нормам.</a:t>
            </a:r>
          </a:p>
          <a:p>
            <a:pPr marL="0" indent="0">
              <a:buNone/>
            </a:pPr>
            <a:r>
              <a:rPr lang="ru-RU" dirty="0" smtClean="0"/>
              <a:t>2</a:t>
            </a:r>
            <a:r>
              <a:rPr lang="ru-RU" dirty="0"/>
              <a:t>. Принцип личного примера руководства.</a:t>
            </a:r>
          </a:p>
          <a:p>
            <a:pPr marL="0" indent="0">
              <a:buNone/>
            </a:pPr>
            <a:r>
              <a:rPr lang="ru-RU" dirty="0" smtClean="0"/>
              <a:t>3</a:t>
            </a:r>
            <a:r>
              <a:rPr lang="ru-RU" dirty="0"/>
              <a:t>. Принцип вовлеченности работников.</a:t>
            </a:r>
          </a:p>
          <a:p>
            <a:pPr marL="0" indent="0">
              <a:buNone/>
            </a:pPr>
            <a:r>
              <a:rPr lang="ru-RU" dirty="0" smtClean="0"/>
              <a:t>4</a:t>
            </a:r>
            <a:r>
              <a:rPr lang="ru-RU" dirty="0"/>
              <a:t>. Принцип соразмерности антикоррупционных процедур риску коррупции.</a:t>
            </a:r>
          </a:p>
          <a:p>
            <a:pPr marL="0" indent="0">
              <a:buNone/>
            </a:pPr>
            <a:r>
              <a:rPr lang="ru-RU" dirty="0" smtClean="0"/>
              <a:t>5</a:t>
            </a:r>
            <a:r>
              <a:rPr lang="ru-RU" dirty="0"/>
              <a:t>. Принцип эффективности антикоррупционных процедур.</a:t>
            </a:r>
          </a:p>
          <a:p>
            <a:pPr marL="0" indent="0">
              <a:buNone/>
            </a:pPr>
            <a:r>
              <a:rPr lang="ru-RU" dirty="0" smtClean="0"/>
              <a:t>6</a:t>
            </a:r>
            <a:r>
              <a:rPr lang="ru-RU" dirty="0"/>
              <a:t>. Принцип ответственности и неотвратимости наказания.</a:t>
            </a:r>
          </a:p>
          <a:p>
            <a:pPr marL="0" indent="0">
              <a:buNone/>
            </a:pPr>
            <a:r>
              <a:rPr lang="ru-RU" dirty="0" smtClean="0"/>
              <a:t>7</a:t>
            </a:r>
            <a:r>
              <a:rPr lang="ru-RU" dirty="0"/>
              <a:t>. Принцип постоянного контроля и регулярного мониторинга.</a:t>
            </a:r>
          </a:p>
          <a:p>
            <a:pPr marL="0" indent="0">
              <a:buNone/>
            </a:pPr>
            <a:endParaRPr lang="ru-RU" dirty="0"/>
          </a:p>
          <a:p>
            <a:pPr marL="0" indent="0">
              <a:buNone/>
            </a:pPr>
            <a:endParaRPr lang="ru-RU" dirty="0"/>
          </a:p>
        </p:txBody>
      </p:sp>
    </p:spTree>
    <p:extLst>
      <p:ext uri="{BB962C8B-B14F-4D97-AF65-F5344CB8AC3E}">
        <p14:creationId xmlns:p14="http://schemas.microsoft.com/office/powerpoint/2010/main" val="5092731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Фон лоя корппрезентации">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Тема1" id="{387F4C9E-9063-4846-BCA8-CD73E3434293}" vid="{EF75782F-CCF3-4718-A7DB-E0F15C76E763}"/>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Фон лоя корппрезентации</Template>
  <TotalTime>459</TotalTime>
  <Words>3061</Words>
  <Application>Microsoft Office PowerPoint</Application>
  <PresentationFormat>Экран (4:3)</PresentationFormat>
  <Paragraphs>163</Paragraphs>
  <Slides>18</Slides>
  <Notes>9</Notes>
  <HiddenSlides>4</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Фон лоя корппрезентации</vt:lpstr>
      <vt:lpstr>Антикоррупционное законодательство  (требованиями законодательства и внутренние документы Компании по вопросам противодействия коррупции и порядком их применения в деятельности организации)</vt:lpstr>
      <vt:lpstr>Понятия и определения </vt:lpstr>
      <vt:lpstr>Понятия и определения</vt:lpstr>
      <vt:lpstr>Понятия и определения</vt:lpstr>
      <vt:lpstr>Понятия и определения</vt:lpstr>
      <vt:lpstr>Понятия и определения</vt:lpstr>
      <vt:lpstr>Понятия и определения</vt:lpstr>
      <vt:lpstr>Антикоррупционная политика компании ДИК</vt:lpstr>
      <vt:lpstr>Основные принципы антикоррупционной деятельности Организации</vt:lpstr>
      <vt:lpstr>Основные принципы антикоррупционной деятельности Организации</vt:lpstr>
      <vt:lpstr> Область применения политики и круг лиц, попадающих под ее действие </vt:lpstr>
      <vt:lpstr>Обязанности работников Компании </vt:lpstr>
      <vt:lpstr> Принятие мер по предупреждению коррупции при взаимодействии с организациями – контрагентами </vt:lpstr>
      <vt:lpstr>Оценка коррупционных рисков </vt:lpstr>
      <vt:lpstr>Оценка коррупционных рисков </vt:lpstr>
      <vt:lpstr>Оценка коррупционных рисков </vt:lpstr>
      <vt:lpstr> Компания ДИК сотрудничает с правоохранительными органами в сфере противодействия коррупции </vt:lpstr>
      <vt:lpstr>Ответственность за несоблюдение  требований антикоррупционной политики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Антикоррупционное законодательство</dc:title>
  <dc:creator>Доронина Евгения</dc:creator>
  <cp:lastModifiedBy>Шагалова Наталья</cp:lastModifiedBy>
  <cp:revision>16</cp:revision>
  <dcterms:created xsi:type="dcterms:W3CDTF">2018-12-25T06:46:00Z</dcterms:created>
  <dcterms:modified xsi:type="dcterms:W3CDTF">2022-10-10T13:09:34Z</dcterms:modified>
</cp:coreProperties>
</file>